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16"/>
  </p:notesMasterIdLst>
  <p:handoutMasterIdLst>
    <p:handoutMasterId r:id="rId17"/>
  </p:handoutMasterIdLst>
  <p:sldIdLst>
    <p:sldId id="321" r:id="rId2"/>
    <p:sldId id="322" r:id="rId3"/>
    <p:sldId id="326" r:id="rId4"/>
    <p:sldId id="328" r:id="rId5"/>
    <p:sldId id="327" r:id="rId6"/>
    <p:sldId id="344" r:id="rId7"/>
    <p:sldId id="346" r:id="rId8"/>
    <p:sldId id="338" r:id="rId9"/>
    <p:sldId id="343" r:id="rId10"/>
    <p:sldId id="345" r:id="rId11"/>
    <p:sldId id="339" r:id="rId12"/>
    <p:sldId id="348" r:id="rId13"/>
    <p:sldId id="347" r:id="rId14"/>
    <p:sldId id="334" r:id="rId15"/>
  </p:sldIdLst>
  <p:sldSz cx="9144000" cy="6858000" type="screen4x3"/>
  <p:notesSz cx="6797675" cy="9928225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BBF7"/>
    <a:srgbClr val="F0DB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6D9F66E-5EB9-4882-86FB-DCBF35E3C3E4}" styleName="Mittlere Formatvorlage 4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27F97BB-C833-4FB7-BDE5-3F7075034690}" styleName="Designformatvorlage 2 - Akz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unkle Formatvorlage 1 - Akz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269D01E-BC32-4049-B463-5C60D7B0CCD2}" styleName="Designformatvorlage 2 - Akz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Designformatvorlage 2 - Akz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03447BB-5D67-496B-8E87-E561075AD55C}" styleName="Dunkle Formatvorlage 1 - Akz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Mittlere Formatvorlage 4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9" autoAdjust="0"/>
    <p:restoredTop sz="94574" autoAdjust="0"/>
  </p:normalViewPr>
  <p:slideViewPr>
    <p:cSldViewPr>
      <p:cViewPr>
        <p:scale>
          <a:sx n="81" d="100"/>
          <a:sy n="81" d="100"/>
        </p:scale>
        <p:origin x="-1848" y="-7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55" tIns="46227" rIns="92455" bIns="46227" numCol="1" anchor="t" anchorCtr="0" compatLnSpc="1">
            <a:prstTxWarp prst="textNoShape">
              <a:avLst/>
            </a:prstTxWarp>
          </a:bodyPr>
          <a:lstStyle>
            <a:lvl1pPr algn="l" defTabSz="923925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55" tIns="46227" rIns="92455" bIns="46227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55" tIns="46227" rIns="92455" bIns="46227" numCol="1" anchor="b" anchorCtr="0" compatLnSpc="1">
            <a:prstTxWarp prst="textNoShape">
              <a:avLst/>
            </a:prstTxWarp>
          </a:bodyPr>
          <a:lstStyle>
            <a:lvl1pPr algn="l" defTabSz="923925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431338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55" tIns="46227" rIns="92455" bIns="46227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7604E7B2-5D94-43EA-8B6B-16C3DFC44B2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1822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55" tIns="46227" rIns="92455" bIns="46227" numCol="1" anchor="t" anchorCtr="0" compatLnSpc="1">
            <a:prstTxWarp prst="textNoShape">
              <a:avLst/>
            </a:prstTxWarp>
          </a:bodyPr>
          <a:lstStyle>
            <a:lvl1pPr algn="l" defTabSz="923925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55" tIns="46227" rIns="92455" bIns="46227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55" tIns="46227" rIns="92455" bIns="462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55" tIns="46227" rIns="92455" bIns="46227" numCol="1" anchor="b" anchorCtr="0" compatLnSpc="1">
            <a:prstTxWarp prst="textNoShape">
              <a:avLst/>
            </a:prstTxWarp>
          </a:bodyPr>
          <a:lstStyle>
            <a:lvl1pPr algn="l" defTabSz="923925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31338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55" tIns="46227" rIns="92455" bIns="46227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7BE2CDCC-8035-443B-92F6-D2E6A87320C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34707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52863" y="9431338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55" tIns="46227" rIns="92455" bIns="46227" anchor="b"/>
          <a:lstStyle/>
          <a:p>
            <a:pPr algn="r" defTabSz="923925"/>
            <a:fld id="{CFE631F6-E3AB-4B46-8750-6AC03D9EC767}" type="slidenum">
              <a:rPr lang="de-DE" sz="1200"/>
              <a:pPr algn="r" defTabSz="923925"/>
              <a:t>1</a:t>
            </a:fld>
            <a:endParaRPr lang="de-DE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846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9163" y="746125"/>
            <a:ext cx="4960937" cy="3721100"/>
          </a:xfrm>
          <a:ln/>
        </p:spPr>
      </p:sp>
      <p:sp>
        <p:nvSpPr>
          <p:cNvPr id="35843" name="Notizenplatzhalter 2"/>
          <p:cNvSpPr>
            <a:spLocks noGrp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ln/>
        </p:spPr>
        <p:txBody>
          <a:bodyPr lIns="91431" tIns="45715" rIns="91431" bIns="45715"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  <p:sp>
        <p:nvSpPr>
          <p:cNvPr id="35844" name="Foliennummernplatzhalter 3"/>
          <p:cNvSpPr txBox="1">
            <a:spLocks noGrp="1"/>
          </p:cNvSpPr>
          <p:nvPr/>
        </p:nvSpPr>
        <p:spPr bwMode="auto">
          <a:xfrm>
            <a:off x="3851275" y="9432925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 anchor="b"/>
          <a:lstStyle/>
          <a:p>
            <a:pPr algn="r"/>
            <a:fld id="{58E6BAE1-6092-4928-B598-1F096AF174F6}" type="slidenum">
              <a:rPr lang="de-DE" sz="1200"/>
              <a:pPr algn="r"/>
              <a:t>2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1563237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9163" y="746125"/>
            <a:ext cx="4960937" cy="3721100"/>
          </a:xfrm>
          <a:ln/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ln/>
        </p:spPr>
        <p:txBody>
          <a:bodyPr lIns="91431" tIns="45715" rIns="91431" bIns="45715"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  <p:sp>
        <p:nvSpPr>
          <p:cNvPr id="38916" name="Foliennummernplatzhalter 3"/>
          <p:cNvSpPr txBox="1">
            <a:spLocks noGrp="1"/>
          </p:cNvSpPr>
          <p:nvPr/>
        </p:nvSpPr>
        <p:spPr bwMode="auto">
          <a:xfrm>
            <a:off x="3851275" y="9432925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 anchor="b"/>
          <a:lstStyle/>
          <a:p>
            <a:pPr algn="r"/>
            <a:fld id="{C231C0DF-CFEF-4B43-9FCB-4EC85B61D8C5}" type="slidenum">
              <a:rPr lang="de-DE" sz="1200"/>
              <a:pPr algn="r"/>
              <a:t>3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2734353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9163" y="746125"/>
            <a:ext cx="4960937" cy="3721100"/>
          </a:xfrm>
          <a:ln/>
        </p:spPr>
      </p:sp>
      <p:sp>
        <p:nvSpPr>
          <p:cNvPr id="40963" name="Notizenplatzhalter 2"/>
          <p:cNvSpPr>
            <a:spLocks noGrp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ln/>
        </p:spPr>
        <p:txBody>
          <a:bodyPr lIns="91431" tIns="45715" rIns="91431" bIns="45715"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  <p:sp>
        <p:nvSpPr>
          <p:cNvPr id="40964" name="Foliennummernplatzhalter 3"/>
          <p:cNvSpPr txBox="1">
            <a:spLocks noGrp="1"/>
          </p:cNvSpPr>
          <p:nvPr/>
        </p:nvSpPr>
        <p:spPr bwMode="auto">
          <a:xfrm>
            <a:off x="3851275" y="9432925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 anchor="b"/>
          <a:lstStyle/>
          <a:p>
            <a:pPr algn="r"/>
            <a:fld id="{552ABCBE-5725-4A1D-B47C-B2D5B43393B3}" type="slidenum">
              <a:rPr lang="de-DE" sz="1200"/>
              <a:pPr algn="r"/>
              <a:t>4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4251118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9163" y="746125"/>
            <a:ext cx="4960937" cy="3721100"/>
          </a:xfrm>
          <a:ln/>
        </p:spPr>
      </p:sp>
      <p:sp>
        <p:nvSpPr>
          <p:cNvPr id="39939" name="Notizenplatzhalter 2"/>
          <p:cNvSpPr>
            <a:spLocks noGrp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ln/>
        </p:spPr>
        <p:txBody>
          <a:bodyPr lIns="91431" tIns="45715" rIns="91431" bIns="45715"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  <p:sp>
        <p:nvSpPr>
          <p:cNvPr id="39940" name="Foliennummernplatzhalter 3"/>
          <p:cNvSpPr txBox="1">
            <a:spLocks noGrp="1"/>
          </p:cNvSpPr>
          <p:nvPr/>
        </p:nvSpPr>
        <p:spPr bwMode="auto">
          <a:xfrm>
            <a:off x="3851275" y="9432925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 anchor="b"/>
          <a:lstStyle/>
          <a:p>
            <a:pPr algn="r"/>
            <a:fld id="{18F44F9A-7E98-4FFE-AD50-0A51E858A1B5}" type="slidenum">
              <a:rPr lang="de-DE" sz="1200"/>
              <a:pPr algn="r"/>
              <a:t>5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1317321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9163" y="746125"/>
            <a:ext cx="4960937" cy="3721100"/>
          </a:xfrm>
          <a:ln/>
        </p:spPr>
      </p:sp>
      <p:sp>
        <p:nvSpPr>
          <p:cNvPr id="41987" name="Notizenplatzhalter 2"/>
          <p:cNvSpPr>
            <a:spLocks noGrp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ln/>
        </p:spPr>
        <p:txBody>
          <a:bodyPr lIns="91431" tIns="45715" rIns="91431" bIns="45715"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  <p:sp>
        <p:nvSpPr>
          <p:cNvPr id="41988" name="Foliennummernplatzhalter 3"/>
          <p:cNvSpPr txBox="1">
            <a:spLocks noGrp="1"/>
          </p:cNvSpPr>
          <p:nvPr/>
        </p:nvSpPr>
        <p:spPr bwMode="auto">
          <a:xfrm>
            <a:off x="3851275" y="9432925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 anchor="b"/>
          <a:lstStyle/>
          <a:p>
            <a:pPr algn="r"/>
            <a:fld id="{84962CF8-A19F-4274-95D4-A3986D6DC798}" type="slidenum">
              <a:rPr lang="de-DE" sz="1200"/>
              <a:pPr algn="r"/>
              <a:t>14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655888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671888" y="1150938"/>
            <a:ext cx="5221287" cy="2101850"/>
          </a:xfrm>
          <a:prstGeom prst="rect">
            <a:avLst/>
          </a:prstGeom>
          <a:solidFill>
            <a:srgbClr val="A9A79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>
              <a:latin typeface="Verdana" pitchFamily="34" charset="0"/>
              <a:cs typeface="+mn-cs"/>
            </a:endParaRPr>
          </a:p>
        </p:txBody>
      </p:sp>
      <p:pic>
        <p:nvPicPr>
          <p:cNvPr id="5" name="Picture 3" descr="Panorama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150938"/>
            <a:ext cx="3152775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464050" y="2636838"/>
            <a:ext cx="64452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>
              <a:defRPr/>
            </a:pPr>
            <a:endParaRPr lang="en-US">
              <a:latin typeface="Verdana" pitchFamily="34" charset="0"/>
              <a:cs typeface="+mn-cs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429125" y="5715000"/>
            <a:ext cx="64452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>
              <a:defRPr/>
            </a:pPr>
            <a:endParaRPr lang="en-US">
              <a:latin typeface="Verdana" pitchFamily="34" charset="0"/>
              <a:cs typeface="+mn-cs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464050" y="2636838"/>
            <a:ext cx="64452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>
              <a:defRPr/>
            </a:pPr>
            <a:endParaRPr lang="en-US">
              <a:latin typeface="Verdana" pitchFamily="34" charset="0"/>
              <a:cs typeface="+mn-cs"/>
            </a:endParaRPr>
          </a:p>
        </p:txBody>
      </p:sp>
      <p:pic>
        <p:nvPicPr>
          <p:cNvPr id="9" name="Picture 9" descr="Logo_RGB_300dp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198438"/>
            <a:ext cx="294640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606800" y="2571750"/>
            <a:ext cx="1479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>
              <a:defRPr/>
            </a:pPr>
            <a:r>
              <a:rPr lang="de-DE" sz="1800">
                <a:solidFill>
                  <a:schemeClr val="bg1"/>
                </a:solidFill>
                <a:latin typeface="Verdana" pitchFamily="34" charset="0"/>
                <a:cs typeface="+mn-cs"/>
              </a:rPr>
              <a:t>Beispielbild</a:t>
            </a:r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539750" y="3598863"/>
            <a:ext cx="8353425" cy="973137"/>
          </a:xfrm>
        </p:spPr>
        <p:txBody>
          <a:bodyPr anchor="t"/>
          <a:lstStyle>
            <a:lvl1pPr>
              <a:lnSpc>
                <a:spcPct val="120000"/>
              </a:lnSpc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5223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539750" y="4857750"/>
            <a:ext cx="8353425" cy="1458913"/>
          </a:xfrm>
        </p:spPr>
        <p:txBody>
          <a:bodyPr/>
          <a:lstStyle>
            <a:lvl1pPr>
              <a:lnSpc>
                <a:spcPct val="112000"/>
              </a:lnSpc>
              <a:defRPr/>
            </a:lvl1pPr>
          </a:lstStyle>
          <a:p>
            <a:r>
              <a:rPr lang="de-DE"/>
              <a:t>Master-Untertitelformat bearbeiten</a:t>
            </a:r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05613" y="533400"/>
            <a:ext cx="2087562" cy="57832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9750" y="533400"/>
            <a:ext cx="6113463" cy="5783263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9750" y="1150938"/>
            <a:ext cx="4100513" cy="5165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92663" y="1150938"/>
            <a:ext cx="4100512" cy="5165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_RGB_300dpi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472238" y="76200"/>
            <a:ext cx="24431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50938"/>
            <a:ext cx="8353425" cy="516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533400"/>
            <a:ext cx="72326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7524750" y="6551613"/>
            <a:ext cx="1227138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5C73096C-FAC6-48D5-B6A5-C37F9699ADE0}" type="slidenum">
              <a:rPr lang="de-DE" sz="800">
                <a:solidFill>
                  <a:srgbClr val="00245B"/>
                </a:solidFill>
                <a:latin typeface="Verdana" pitchFamily="34" charset="0"/>
                <a:cs typeface="+mn-cs"/>
              </a:rPr>
              <a:pPr algn="r">
                <a:defRPr/>
              </a:pPr>
              <a:t>‹Nr.›</a:t>
            </a:fld>
            <a:endParaRPr lang="de-DE" sz="800">
              <a:solidFill>
                <a:srgbClr val="00245B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51207" name="Line 7"/>
          <p:cNvSpPr>
            <a:spLocks noChangeShapeType="1"/>
          </p:cNvSpPr>
          <p:nvPr/>
        </p:nvSpPr>
        <p:spPr bwMode="auto">
          <a:xfrm>
            <a:off x="0" y="906463"/>
            <a:ext cx="91440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1208" name="Line 8"/>
          <p:cNvSpPr>
            <a:spLocks noChangeShapeType="1"/>
          </p:cNvSpPr>
          <p:nvPr/>
        </p:nvSpPr>
        <p:spPr bwMode="auto">
          <a:xfrm>
            <a:off x="0" y="6477000"/>
            <a:ext cx="91440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1210" name="Fußzeilenplatzhalter 2"/>
          <p:cNvSpPr txBox="1">
            <a:spLocks noGrp="1"/>
          </p:cNvSpPr>
          <p:nvPr userDrawn="1"/>
        </p:nvSpPr>
        <p:spPr bwMode="auto">
          <a:xfrm>
            <a:off x="539750" y="6543675"/>
            <a:ext cx="71755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algn="l">
              <a:defRPr/>
            </a:pPr>
            <a:r>
              <a:rPr lang="de-DE" sz="800" dirty="0">
                <a:solidFill>
                  <a:srgbClr val="00245B"/>
                </a:solidFill>
                <a:latin typeface="Verdana" pitchFamily="34" charset="0"/>
              </a:rPr>
              <a:t>Fachbereich Geschichts- und Kulturwissenschaften, Ostasiatisches Seminar, </a:t>
            </a:r>
            <a:r>
              <a:rPr lang="de-DE" sz="800" dirty="0" smtClean="0">
                <a:solidFill>
                  <a:srgbClr val="00245B"/>
                </a:solidFill>
                <a:latin typeface="Verdana" pitchFamily="34" charset="0"/>
              </a:rPr>
              <a:t>Chinastudien, 17. Oktober 2016</a:t>
            </a:r>
            <a:endParaRPr lang="de-DE" sz="800" dirty="0">
              <a:solidFill>
                <a:srgbClr val="00245B"/>
              </a:solidFill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  <a:cs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  <a:cs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  <a:cs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102000"/>
        </a:lnSpc>
        <a:spcBef>
          <a:spcPts val="500"/>
        </a:spcBef>
        <a:spcAft>
          <a:spcPct val="0"/>
        </a:spcAft>
        <a:buClr>
          <a:srgbClr val="4D4D4D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355600" indent="-176213" algn="l" rtl="0" eaLnBrk="0" fontAlgn="base" hangingPunct="0">
        <a:lnSpc>
          <a:spcPct val="102000"/>
        </a:lnSpc>
        <a:spcBef>
          <a:spcPts val="500"/>
        </a:spcBef>
        <a:spcAft>
          <a:spcPct val="0"/>
        </a:spcAft>
        <a:buClr>
          <a:srgbClr val="4D4D4D"/>
        </a:buClr>
        <a:buSzPct val="90000"/>
        <a:buChar char="-"/>
        <a:defRPr sz="1600">
          <a:solidFill>
            <a:schemeClr val="tx1"/>
          </a:solidFill>
          <a:latin typeface="+mn-lt"/>
          <a:cs typeface="+mn-cs"/>
        </a:defRPr>
      </a:lvl2pPr>
      <a:lvl3pPr marL="723900" indent="-188913" algn="l" rtl="0" eaLnBrk="0" fontAlgn="base" hangingPunct="0">
        <a:lnSpc>
          <a:spcPct val="102000"/>
        </a:lnSpc>
        <a:spcBef>
          <a:spcPts val="500"/>
        </a:spcBef>
        <a:spcAft>
          <a:spcPct val="0"/>
        </a:spcAft>
        <a:buClr>
          <a:srgbClr val="4D4D4D"/>
        </a:buClr>
        <a:buSzPct val="90000"/>
        <a:buChar char="-"/>
        <a:defRPr sz="1400">
          <a:solidFill>
            <a:schemeClr val="tx1"/>
          </a:solidFill>
          <a:latin typeface="+mn-lt"/>
          <a:cs typeface="+mn-cs"/>
        </a:defRPr>
      </a:lvl3pPr>
      <a:lvl4pPr marL="1079500" indent="-176213" algn="l" rtl="0" eaLnBrk="0" fontAlgn="base" hangingPunct="0">
        <a:lnSpc>
          <a:spcPct val="102000"/>
        </a:lnSpc>
        <a:spcBef>
          <a:spcPts val="500"/>
        </a:spcBef>
        <a:spcAft>
          <a:spcPct val="0"/>
        </a:spcAft>
        <a:buClr>
          <a:srgbClr val="4D4D4D"/>
        </a:buClr>
        <a:buSzPct val="90000"/>
        <a:buChar char="-"/>
        <a:defRPr sz="1400">
          <a:solidFill>
            <a:schemeClr val="tx1"/>
          </a:solidFill>
          <a:latin typeface="+mn-lt"/>
          <a:cs typeface="+mn-cs"/>
        </a:defRPr>
      </a:lvl4pPr>
      <a:lvl5pPr marL="1435100" indent="-176213" algn="l" rtl="0" eaLnBrk="0" fontAlgn="base" hangingPunct="0">
        <a:lnSpc>
          <a:spcPct val="102000"/>
        </a:lnSpc>
        <a:spcBef>
          <a:spcPts val="500"/>
        </a:spcBef>
        <a:spcAft>
          <a:spcPct val="0"/>
        </a:spcAft>
        <a:buClr>
          <a:schemeClr val="tx1"/>
        </a:buClr>
        <a:buSzPct val="90000"/>
        <a:buChar char="-"/>
        <a:defRPr sz="1400">
          <a:solidFill>
            <a:schemeClr val="tx1"/>
          </a:solidFill>
          <a:latin typeface="+mn-lt"/>
          <a:cs typeface="+mn-cs"/>
        </a:defRPr>
      </a:lvl5pPr>
      <a:lvl6pPr marL="1892300" indent="-176213" algn="l" rtl="0" fontAlgn="base">
        <a:lnSpc>
          <a:spcPct val="102000"/>
        </a:lnSpc>
        <a:spcBef>
          <a:spcPts val="500"/>
        </a:spcBef>
        <a:spcAft>
          <a:spcPct val="0"/>
        </a:spcAft>
        <a:buClr>
          <a:schemeClr val="tx1"/>
        </a:buClr>
        <a:buSzPct val="90000"/>
        <a:buChar char="-"/>
        <a:defRPr sz="1400">
          <a:solidFill>
            <a:schemeClr val="tx1"/>
          </a:solidFill>
          <a:latin typeface="+mn-lt"/>
          <a:cs typeface="+mn-cs"/>
        </a:defRPr>
      </a:lvl6pPr>
      <a:lvl7pPr marL="2349500" indent="-176213" algn="l" rtl="0" fontAlgn="base">
        <a:lnSpc>
          <a:spcPct val="102000"/>
        </a:lnSpc>
        <a:spcBef>
          <a:spcPts val="500"/>
        </a:spcBef>
        <a:spcAft>
          <a:spcPct val="0"/>
        </a:spcAft>
        <a:buClr>
          <a:schemeClr val="tx1"/>
        </a:buClr>
        <a:buSzPct val="90000"/>
        <a:buChar char="-"/>
        <a:defRPr sz="1400">
          <a:solidFill>
            <a:schemeClr val="tx1"/>
          </a:solidFill>
          <a:latin typeface="+mn-lt"/>
          <a:cs typeface="+mn-cs"/>
        </a:defRPr>
      </a:lvl7pPr>
      <a:lvl8pPr marL="2806700" indent="-176213" algn="l" rtl="0" fontAlgn="base">
        <a:lnSpc>
          <a:spcPct val="102000"/>
        </a:lnSpc>
        <a:spcBef>
          <a:spcPts val="500"/>
        </a:spcBef>
        <a:spcAft>
          <a:spcPct val="0"/>
        </a:spcAft>
        <a:buClr>
          <a:schemeClr val="tx1"/>
        </a:buClr>
        <a:buSzPct val="90000"/>
        <a:buChar char="-"/>
        <a:defRPr sz="1400">
          <a:solidFill>
            <a:schemeClr val="tx1"/>
          </a:solidFill>
          <a:latin typeface="+mn-lt"/>
          <a:cs typeface="+mn-cs"/>
        </a:defRPr>
      </a:lvl8pPr>
      <a:lvl9pPr marL="3263900" indent="-176213" algn="l" rtl="0" fontAlgn="base">
        <a:lnSpc>
          <a:spcPct val="102000"/>
        </a:lnSpc>
        <a:spcBef>
          <a:spcPts val="500"/>
        </a:spcBef>
        <a:spcAft>
          <a:spcPct val="0"/>
        </a:spcAft>
        <a:buClr>
          <a:schemeClr val="tx1"/>
        </a:buClr>
        <a:buSzPct val="90000"/>
        <a:buChar char="-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oas-netz@yahoogroups.de" TargetMode="External"/><Relationship Id="rId2" Type="http://schemas.openxmlformats.org/officeDocument/2006/relationships/hyperlink" Target="http://www.geschkult.fu-berlin.de/e/oas/sinologie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acebook.com/groups/265703710134182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-berlin.de/vv/de/lv/229725?m=207288&amp;pc=125658&amp;sm=181709" TargetMode="External"/><Relationship Id="rId7" Type="http://schemas.openxmlformats.org/officeDocument/2006/relationships/hyperlink" Target="http://www.fu-berlin.de/vv/de/lv/306642?m=207288&amp;pc=125658&amp;sm=273470" TargetMode="External"/><Relationship Id="rId2" Type="http://schemas.openxmlformats.org/officeDocument/2006/relationships/hyperlink" Target="http://www.fu-berlin.de/vv/de/lv/229722?m=207284&amp;pc=125658&amp;sm=18170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u-berlin.de/vv/de/lv/314314?m=207288&amp;pc=125658&amp;sm=273470" TargetMode="External"/><Relationship Id="rId5" Type="http://schemas.openxmlformats.org/officeDocument/2006/relationships/hyperlink" Target="http://www.fu-berlin.de/vv/de/lv/342225?m=207288&amp;pc=125658&amp;sm=273470" TargetMode="External"/><Relationship Id="rId4" Type="http://schemas.openxmlformats.org/officeDocument/2006/relationships/hyperlink" Target="http://www.fu-berlin.de/vv/de/lv/306637?m=207288&amp;pc=125658&amp;sm=27347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-berlin.de/vv/de/lv/308417?m=207292&amp;pc=125658&amp;sm=273470" TargetMode="External"/><Relationship Id="rId2" Type="http://schemas.openxmlformats.org/officeDocument/2006/relationships/hyperlink" Target="http://www.fu-berlin.de/vv/de/lv/308415?m=207292&amp;pc=125658&amp;sm=27347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u-berlin.de/vv/de/lv/306999?m=207300&amp;pc=125658&amp;sm=273470" TargetMode="External"/><Relationship Id="rId5" Type="http://schemas.openxmlformats.org/officeDocument/2006/relationships/hyperlink" Target="http://www.fu-berlin.de/vv/de/lv/311192?m=207300&amp;pc=125658&amp;sm=273470" TargetMode="External"/><Relationship Id="rId4" Type="http://schemas.openxmlformats.org/officeDocument/2006/relationships/hyperlink" Target="http://www.fu-berlin.de/vv/de/lv/311190?m=207300&amp;pc=125658&amp;sm=27347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4893015"/>
            <a:ext cx="7772400" cy="1362075"/>
          </a:xfrm>
        </p:spPr>
        <p:txBody>
          <a:bodyPr lIns="91440" tIns="45720" rIns="91440" bIns="45720" anchor="ctr"/>
          <a:lstStyle/>
          <a:p>
            <a:pPr algn="ctr" eaLnBrk="1" hangingPunct="1">
              <a:lnSpc>
                <a:spcPct val="150000"/>
              </a:lnSpc>
            </a:pP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>
                <a:solidFill>
                  <a:srgbClr val="648800"/>
                </a:solidFill>
                <a:latin typeface="+mn-lt"/>
                <a:ea typeface="+mn-ea"/>
                <a:cs typeface="+mn-cs"/>
              </a:rPr>
              <a:t>Masterstudiengang Chinastudien</a:t>
            </a:r>
            <a:br>
              <a:rPr lang="de-DE" sz="2400" dirty="0">
                <a:solidFill>
                  <a:srgbClr val="648800"/>
                </a:solidFill>
                <a:latin typeface="+mn-lt"/>
                <a:ea typeface="+mn-ea"/>
                <a:cs typeface="+mn-cs"/>
              </a:rPr>
            </a:br>
            <a:r>
              <a:rPr lang="de-DE" sz="2400" dirty="0">
                <a:solidFill>
                  <a:srgbClr val="648800"/>
                </a:solidFill>
                <a:latin typeface="+mn-lt"/>
                <a:ea typeface="+mn-ea"/>
                <a:cs typeface="+mn-cs"/>
              </a:rPr>
              <a:t>中国研究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440" tIns="45720" rIns="91440" bIns="45720"/>
          <a:lstStyle/>
          <a:p>
            <a:pPr marL="0" indent="0" eaLnBrk="1" hangingPunct="1">
              <a:lnSpc>
                <a:spcPct val="112000"/>
              </a:lnSpc>
              <a:buFontTx/>
              <a:buNone/>
            </a:pPr>
            <a:endParaRPr lang="de-DE" sz="1800" dirty="0" smtClean="0">
              <a:cs typeface="Tahoma" pitchFamily="34" charset="0"/>
            </a:endParaRPr>
          </a:p>
          <a:p>
            <a:pPr marL="0" indent="0" eaLnBrk="1" hangingPunct="1">
              <a:lnSpc>
                <a:spcPct val="112000"/>
              </a:lnSpc>
              <a:buFontTx/>
              <a:buNone/>
            </a:pPr>
            <a:endParaRPr lang="de-DE" sz="1800" dirty="0" smtClean="0">
              <a:cs typeface="Tahoma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92"/>
          <a:stretch/>
        </p:blipFill>
        <p:spPr>
          <a:xfrm>
            <a:off x="1187624" y="1052736"/>
            <a:ext cx="6840760" cy="430494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Musterstundenplan Wintersemester 2015/2016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2" t="20161" r="11538" b="29982"/>
          <a:stretch/>
        </p:blipFill>
        <p:spPr bwMode="auto">
          <a:xfrm>
            <a:off x="107504" y="1052736"/>
            <a:ext cx="8942711" cy="4986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8248695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M.A. Chinastudien: </a:t>
            </a:r>
            <a:r>
              <a:rPr lang="de-DE" dirty="0" smtClean="0"/>
              <a:t>Optionen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tabLst>
                <a:tab pos="808038" algn="l"/>
                <a:tab pos="1166813" algn="l"/>
              </a:tabLst>
            </a:pPr>
            <a:r>
              <a:rPr lang="de-DE" sz="2000" b="1" dirty="0" smtClean="0">
                <a:solidFill>
                  <a:srgbClr val="648800"/>
                </a:solidFill>
              </a:rPr>
              <a:t>Anrechnungen.</a:t>
            </a:r>
          </a:p>
          <a:p>
            <a:pPr marL="0" indent="0" eaLnBrk="1" hangingPunct="1">
              <a:buNone/>
              <a:tabLst>
                <a:tab pos="808038" algn="l"/>
                <a:tab pos="1166813" algn="l"/>
              </a:tabLst>
            </a:pPr>
            <a:r>
              <a:rPr lang="de-DE" sz="2000" b="1" dirty="0">
                <a:solidFill>
                  <a:srgbClr val="648800"/>
                </a:solidFill>
              </a:rPr>
              <a:t>	</a:t>
            </a:r>
            <a:r>
              <a:rPr lang="de-DE" sz="2000" dirty="0"/>
              <a:t>Kurse und Veranstaltungen anderer Universitäten, </a:t>
            </a:r>
            <a:r>
              <a:rPr lang="de-DE" sz="2000" dirty="0" smtClean="0"/>
              <a:t>	Studiengänge</a:t>
            </a:r>
            <a:r>
              <a:rPr lang="de-DE" sz="2000" dirty="0"/>
              <a:t>, bzw. eines anderen Schwerpunkts können </a:t>
            </a:r>
            <a:r>
              <a:rPr lang="de-DE" sz="2000" dirty="0" smtClean="0"/>
              <a:t>	für </a:t>
            </a:r>
            <a:r>
              <a:rPr lang="de-DE" sz="2000" dirty="0"/>
              <a:t>den Master anerkannt werden. </a:t>
            </a:r>
          </a:p>
          <a:p>
            <a:pPr marL="0" indent="0" eaLnBrk="1" hangingPunct="1">
              <a:buFontTx/>
              <a:buNone/>
              <a:tabLst>
                <a:tab pos="808038" algn="l"/>
                <a:tab pos="1166813" algn="l"/>
              </a:tabLst>
            </a:pPr>
            <a:endParaRPr lang="de-DE" sz="2000" b="1" dirty="0">
              <a:solidFill>
                <a:srgbClr val="648800"/>
              </a:solidFill>
            </a:endParaRPr>
          </a:p>
          <a:p>
            <a:pPr marL="0" indent="0" eaLnBrk="1" hangingPunct="1">
              <a:buFontTx/>
              <a:buNone/>
              <a:tabLst>
                <a:tab pos="808038" algn="l"/>
                <a:tab pos="1166813" algn="l"/>
              </a:tabLst>
            </a:pPr>
            <a:r>
              <a:rPr lang="de-DE" sz="2000" b="1" dirty="0" smtClean="0">
                <a:solidFill>
                  <a:srgbClr val="648800"/>
                </a:solidFill>
              </a:rPr>
              <a:t>Studienaufenthalt </a:t>
            </a:r>
            <a:r>
              <a:rPr lang="de-DE" sz="2000" b="1" dirty="0">
                <a:solidFill>
                  <a:srgbClr val="648800"/>
                </a:solidFill>
              </a:rPr>
              <a:t>im </a:t>
            </a:r>
            <a:r>
              <a:rPr lang="de-DE" sz="2000" b="1" dirty="0" smtClean="0">
                <a:solidFill>
                  <a:srgbClr val="648800"/>
                </a:solidFill>
              </a:rPr>
              <a:t>Ausland.</a:t>
            </a:r>
          </a:p>
          <a:p>
            <a:pPr marL="0" indent="0" eaLnBrk="1" hangingPunct="1">
              <a:buFontTx/>
              <a:buNone/>
              <a:tabLst>
                <a:tab pos="808038" algn="l"/>
                <a:tab pos="1166813" algn="l"/>
              </a:tabLst>
            </a:pPr>
            <a:r>
              <a:rPr lang="de-DE" sz="2000" b="1" dirty="0">
                <a:solidFill>
                  <a:srgbClr val="648800"/>
                </a:solidFill>
              </a:rPr>
              <a:t>	</a:t>
            </a:r>
            <a:r>
              <a:rPr lang="de-DE" sz="2000" dirty="0" smtClean="0"/>
              <a:t>Ein </a:t>
            </a:r>
            <a:r>
              <a:rPr lang="de-DE" sz="2000" dirty="0"/>
              <a:t>Auslandsaufenthalt ist empfohlen, bester Zeitpunkt </a:t>
            </a:r>
            <a:r>
              <a:rPr lang="de-DE" sz="2000" dirty="0" smtClean="0"/>
              <a:t>	das 3</a:t>
            </a:r>
            <a:r>
              <a:rPr lang="de-DE" sz="2000" dirty="0"/>
              <a:t>. (Fach-)</a:t>
            </a:r>
            <a:r>
              <a:rPr lang="de-DE" sz="2000" dirty="0" smtClean="0"/>
              <a:t>Semester; Leistungsanrechnungen </a:t>
            </a:r>
            <a:r>
              <a:rPr lang="de-DE" sz="2000" dirty="0"/>
              <a:t>sind </a:t>
            </a:r>
            <a:r>
              <a:rPr lang="de-DE" sz="2000" dirty="0" smtClean="0"/>
              <a:t>	möglich.</a:t>
            </a:r>
          </a:p>
          <a:p>
            <a:pPr marL="0" indent="0" eaLnBrk="1" hangingPunct="1">
              <a:buFontTx/>
              <a:buNone/>
              <a:tabLst>
                <a:tab pos="808038" algn="l"/>
                <a:tab pos="1166813" algn="l"/>
              </a:tabLst>
            </a:pPr>
            <a:endParaRPr lang="de-DE" sz="2000" dirty="0"/>
          </a:p>
          <a:p>
            <a:pPr marL="0" indent="0">
              <a:buNone/>
            </a:pPr>
            <a:r>
              <a:rPr lang="de-DE" sz="2000" b="1" dirty="0" smtClean="0">
                <a:solidFill>
                  <a:srgbClr val="648800"/>
                </a:solidFill>
              </a:rPr>
              <a:t>Praktika.</a:t>
            </a:r>
          </a:p>
          <a:p>
            <a:pPr marL="0" indent="0">
              <a:buNone/>
            </a:pPr>
            <a:r>
              <a:rPr lang="de-DE" sz="2000" b="1" dirty="0">
                <a:solidFill>
                  <a:srgbClr val="648800"/>
                </a:solidFill>
              </a:rPr>
              <a:t>	</a:t>
            </a:r>
            <a:r>
              <a:rPr lang="de-DE" sz="2000" dirty="0" smtClean="0"/>
              <a:t>Praktika sind nicht verpflichtend, werden aber unterstützt 	und können z.B. als Grundlage für die Masterarbeit 	dienen. </a:t>
            </a:r>
            <a:endParaRPr lang="de-DE" sz="2800" b="1" dirty="0">
              <a:solidFill>
                <a:srgbClr val="648800"/>
              </a:solidFill>
            </a:endParaRP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737343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Das Inter- und transdisziplinäre Modul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1196752"/>
            <a:ext cx="8353425" cy="5165725"/>
          </a:xfrm>
        </p:spPr>
        <p:txBody>
          <a:bodyPr/>
          <a:lstStyle/>
          <a:p>
            <a:pPr marL="0" indent="0" eaLnBrk="1" hangingPunct="1">
              <a:buNone/>
              <a:tabLst>
                <a:tab pos="808038" algn="l"/>
                <a:tab pos="1166813" algn="l"/>
              </a:tabLst>
            </a:pPr>
            <a:r>
              <a:rPr lang="de-DE" sz="2000" b="1" dirty="0">
                <a:solidFill>
                  <a:srgbClr val="648800"/>
                </a:solidFill>
              </a:rPr>
              <a:t>Optionen</a:t>
            </a:r>
            <a:r>
              <a:rPr lang="de-DE" sz="2000" b="1" dirty="0" smtClean="0">
                <a:solidFill>
                  <a:srgbClr val="648800"/>
                </a:solidFill>
              </a:rPr>
              <a:t>:</a:t>
            </a:r>
            <a:endParaRPr lang="de-DE" sz="2000" b="1" dirty="0">
              <a:solidFill>
                <a:srgbClr val="648800"/>
              </a:solidFill>
            </a:endParaRPr>
          </a:p>
          <a:p>
            <a:pPr marL="514350" indent="-514350">
              <a:buAutoNum type="arabicPeriod"/>
            </a:pPr>
            <a:r>
              <a:rPr lang="de-DE" sz="2000" dirty="0"/>
              <a:t>Aufbau- oder Vertiefungsmodul des nicht gewählten </a:t>
            </a:r>
            <a:r>
              <a:rPr lang="de-DE" sz="2000" dirty="0" smtClean="0"/>
              <a:t>Profilbereichs</a:t>
            </a:r>
          </a:p>
          <a:p>
            <a:pPr marL="514350" indent="-514350">
              <a:buAutoNum type="arabicPeriod"/>
            </a:pPr>
            <a:endParaRPr lang="de-DE" sz="2000" dirty="0"/>
          </a:p>
          <a:p>
            <a:pPr marL="514350" indent="-514350">
              <a:buAutoNum type="arabicPeriod"/>
            </a:pPr>
            <a:r>
              <a:rPr lang="de-DE" sz="2000" dirty="0"/>
              <a:t>Geschlossenes Modul eines anderen Studiengangs am </a:t>
            </a:r>
            <a:r>
              <a:rPr lang="de-DE" sz="2000" dirty="0" smtClean="0"/>
              <a:t>Fachbereich</a:t>
            </a:r>
          </a:p>
          <a:p>
            <a:pPr marL="514350" indent="-514350">
              <a:buAutoNum type="arabicPeriod"/>
            </a:pPr>
            <a:endParaRPr lang="de-DE" sz="2000" dirty="0"/>
          </a:p>
          <a:p>
            <a:pPr marL="514350" indent="-514350">
              <a:buAutoNum type="arabicPeriod"/>
            </a:pPr>
            <a:r>
              <a:rPr lang="de-DE" sz="2000" dirty="0"/>
              <a:t>Modul aus Sprachkursen (3 Kurse</a:t>
            </a:r>
            <a:r>
              <a:rPr lang="de-DE" sz="2000" dirty="0" smtClean="0"/>
              <a:t>)</a:t>
            </a:r>
          </a:p>
          <a:p>
            <a:pPr marL="514350" indent="-514350">
              <a:buAutoNum type="arabicPeriod"/>
            </a:pPr>
            <a:endParaRPr lang="de-DE" sz="2000" dirty="0"/>
          </a:p>
          <a:p>
            <a:pPr marL="514350" indent="-514350">
              <a:buAutoNum type="arabicPeriod"/>
            </a:pPr>
            <a:r>
              <a:rPr lang="de-DE" sz="2000" dirty="0"/>
              <a:t>Modul aus Lehrveranstaltungen anderer Fachbereiche oder Universitäten (auch aus dem </a:t>
            </a:r>
            <a:r>
              <a:rPr lang="de-DE" sz="2000" dirty="0" smtClean="0"/>
              <a:t>Ausland)</a:t>
            </a:r>
          </a:p>
          <a:p>
            <a:pPr marL="514350" indent="-514350">
              <a:buAutoNum type="arabicPeriod"/>
            </a:pPr>
            <a:endParaRPr lang="de-DE" sz="2800" dirty="0"/>
          </a:p>
          <a:p>
            <a:pPr marL="0" indent="0">
              <a:buNone/>
            </a:pPr>
            <a:r>
              <a:rPr lang="de-DE" sz="2000" b="1" dirty="0">
                <a:solidFill>
                  <a:srgbClr val="648800"/>
                </a:solidFill>
              </a:rPr>
              <a:t>Hinweis: </a:t>
            </a:r>
            <a:r>
              <a:rPr lang="de-DE" sz="2000" dirty="0" smtClean="0"/>
              <a:t>Das Inter- und transdisziplinäre Modul kann nicht in allen Fällen in Campusmanagement dargestellt werde.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6341652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(IN)OFFIZIELLE KOMMUNIKATIONSKANÄLE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b="1" dirty="0" smtClean="0">
                <a:solidFill>
                  <a:srgbClr val="648800"/>
                </a:solidFill>
              </a:rPr>
              <a:t>WEBSEITE: </a:t>
            </a:r>
            <a:r>
              <a:rPr lang="de-DE" sz="2000" dirty="0" smtClean="0"/>
              <a:t>Ankündigung von Vorträgen, Sprechzeiten, und generelle Informationen zu Studium (FAQ zum Studiengang, Formulare, Hausarbeits- und Abschlussarbeitsleitfäden, usw.)</a:t>
            </a:r>
          </a:p>
          <a:p>
            <a:pPr marL="0" indent="0" algn="ctr">
              <a:buNone/>
            </a:pPr>
            <a:r>
              <a:rPr lang="de-DE" sz="2000" dirty="0">
                <a:hlinkClick r:id="rId2"/>
              </a:rPr>
              <a:t>http://www.geschkult.fu-berlin.de/e/oas/sinologie/index.html</a:t>
            </a:r>
            <a:endParaRPr lang="de-DE" sz="2000" dirty="0"/>
          </a:p>
          <a:p>
            <a:pPr marL="0" indent="0">
              <a:buNone/>
            </a:pPr>
            <a:endParaRPr lang="de-DE" sz="2000" b="1" dirty="0">
              <a:solidFill>
                <a:srgbClr val="648800"/>
              </a:solidFill>
            </a:endParaRPr>
          </a:p>
          <a:p>
            <a:r>
              <a:rPr lang="de-DE" sz="2000" b="1" dirty="0" smtClean="0">
                <a:solidFill>
                  <a:srgbClr val="648800"/>
                </a:solidFill>
              </a:rPr>
              <a:t>OAS-</a:t>
            </a:r>
            <a:r>
              <a:rPr lang="de-DE" sz="2000" b="1" dirty="0" err="1" smtClean="0">
                <a:solidFill>
                  <a:srgbClr val="648800"/>
                </a:solidFill>
              </a:rPr>
              <a:t>Mailingsliste</a:t>
            </a:r>
            <a:r>
              <a:rPr lang="de-DE" sz="2000" b="1" dirty="0">
                <a:solidFill>
                  <a:srgbClr val="648800"/>
                </a:solidFill>
              </a:rPr>
              <a:t>:</a:t>
            </a:r>
            <a:r>
              <a:rPr lang="de-DE" sz="2000" dirty="0" smtClean="0"/>
              <a:t> Veranstaltungsausfall, Praktikums- und Jobangebote, Veranstaltungen, usw. </a:t>
            </a:r>
          </a:p>
          <a:p>
            <a:pPr marL="0" indent="0" algn="ctr">
              <a:buNone/>
            </a:pPr>
            <a:r>
              <a:rPr lang="de-DE" sz="2000" dirty="0" smtClean="0">
                <a:hlinkClick r:id="rId3"/>
              </a:rPr>
              <a:t>oas-netz@yahoogroups.de</a:t>
            </a:r>
            <a:endParaRPr lang="de-DE" sz="2000" dirty="0" smtClean="0"/>
          </a:p>
          <a:p>
            <a:pPr marL="0" indent="0">
              <a:buNone/>
            </a:pPr>
            <a:endParaRPr lang="de-DE" sz="2800" dirty="0" smtClean="0"/>
          </a:p>
          <a:p>
            <a:r>
              <a:rPr lang="de-DE" sz="2000" dirty="0" err="1" smtClean="0"/>
              <a:t>Facebookgruppe</a:t>
            </a:r>
            <a:r>
              <a:rPr lang="de-DE" sz="2000" dirty="0" smtClean="0"/>
              <a:t> </a:t>
            </a:r>
            <a:r>
              <a:rPr lang="de-DE" sz="2000" b="1" dirty="0">
                <a:solidFill>
                  <a:srgbClr val="648800"/>
                </a:solidFill>
              </a:rPr>
              <a:t>Chinastudien FU Berlin</a:t>
            </a:r>
            <a:r>
              <a:rPr lang="de-DE" sz="2000" dirty="0" smtClean="0"/>
              <a:t>: </a:t>
            </a:r>
            <a:r>
              <a:rPr lang="de-DE" sz="2000" dirty="0"/>
              <a:t>Kommunikation unter </a:t>
            </a:r>
            <a:r>
              <a:rPr lang="de-DE" sz="2000" dirty="0" smtClean="0"/>
              <a:t>Studierenden </a:t>
            </a:r>
            <a:r>
              <a:rPr lang="de-DE" sz="2000" dirty="0"/>
              <a:t>(u. </a:t>
            </a:r>
            <a:r>
              <a:rPr lang="de-DE" sz="2000" dirty="0" smtClean="0"/>
              <a:t>anderen)</a:t>
            </a:r>
            <a:endParaRPr lang="de-DE" sz="2000" dirty="0"/>
          </a:p>
          <a:p>
            <a:pPr marL="0" indent="0" algn="ctr">
              <a:buNone/>
            </a:pPr>
            <a:r>
              <a:rPr lang="de-DE" sz="2000" dirty="0">
                <a:hlinkClick r:id="rId4"/>
              </a:rPr>
              <a:t>https://www.facebook.com/groups/265703710134182</a:t>
            </a:r>
            <a:r>
              <a:rPr lang="de-DE" sz="2000" dirty="0" smtClean="0">
                <a:hlinkClick r:id="rId4"/>
              </a:rPr>
              <a:t>/</a:t>
            </a:r>
            <a:endParaRPr lang="de-DE" sz="2000" dirty="0" smtClean="0"/>
          </a:p>
          <a:p>
            <a:endParaRPr lang="de-DE" dirty="0"/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4014162465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Inhaltsplatzhalter 1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endParaRPr lang="de-DE" sz="1800" dirty="0" smtClean="0"/>
          </a:p>
          <a:p>
            <a:pPr marL="0" indent="0" algn="ctr" eaLnBrk="1" hangingPunct="1">
              <a:buFontTx/>
              <a:buNone/>
            </a:pPr>
            <a:r>
              <a:rPr lang="de-DE" b="1" dirty="0" smtClean="0">
                <a:solidFill>
                  <a:srgbClr val="648800"/>
                </a:solidFill>
              </a:rPr>
              <a:t>Viel Erfolg!</a:t>
            </a:r>
            <a:endParaRPr lang="de-DE" sz="2400" dirty="0" smtClean="0"/>
          </a:p>
          <a:p>
            <a:pPr marL="0" indent="0" algn="ctr" eaLnBrk="1" hangingPunct="1">
              <a:buFontTx/>
              <a:buNone/>
            </a:pPr>
            <a:r>
              <a:rPr lang="de-DE" sz="1500" dirty="0" smtClean="0"/>
              <a:t/>
            </a:r>
            <a:br>
              <a:rPr lang="de-DE" sz="1500" dirty="0" smtClean="0"/>
            </a:br>
            <a:endParaRPr lang="de-DE" sz="1700" dirty="0" smtClean="0">
              <a:solidFill>
                <a:srgbClr val="648800"/>
              </a:solidFill>
            </a:endParaRPr>
          </a:p>
        </p:txBody>
      </p:sp>
      <p:sp>
        <p:nvSpPr>
          <p:cNvPr id="21507" name="Titel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 smtClean="0"/>
              <a:t>Abschließendes.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988840"/>
            <a:ext cx="5724128" cy="4293096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Inhaltsplatzhalter 1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tabLst>
                <a:tab pos="808038" algn="l"/>
                <a:tab pos="1166813" algn="l"/>
              </a:tabLst>
            </a:pPr>
            <a:endParaRPr lang="de-DE" sz="500" dirty="0" smtClean="0">
              <a:solidFill>
                <a:schemeClr val="accent2"/>
              </a:solidFill>
            </a:endParaRPr>
          </a:p>
          <a:p>
            <a:pPr marL="0" indent="0" eaLnBrk="1" hangingPunct="1">
              <a:buFontTx/>
              <a:buNone/>
              <a:tabLst>
                <a:tab pos="808038" algn="l"/>
                <a:tab pos="1166813" algn="l"/>
              </a:tabLst>
            </a:pPr>
            <a:r>
              <a:rPr lang="de-DE" sz="1900" b="1" dirty="0" smtClean="0">
                <a:solidFill>
                  <a:srgbClr val="648800"/>
                </a:solidFill>
              </a:rPr>
              <a:t>Der Masterstudiengang Chinastudien …</a:t>
            </a:r>
          </a:p>
          <a:p>
            <a:pPr marL="0" indent="0" eaLnBrk="1" hangingPunct="1">
              <a:buFontTx/>
              <a:buNone/>
              <a:tabLst>
                <a:tab pos="808038" algn="l"/>
                <a:tab pos="1166813" algn="l"/>
              </a:tabLst>
            </a:pPr>
            <a:endParaRPr lang="de-DE" sz="500" dirty="0" smtClean="0"/>
          </a:p>
          <a:p>
            <a:pPr eaLnBrk="1" hangingPunct="1">
              <a:tabLst>
                <a:tab pos="808038" algn="l"/>
                <a:tab pos="1166813" algn="l"/>
              </a:tabLst>
            </a:pPr>
            <a:r>
              <a:rPr lang="de-DE" sz="1900" dirty="0" smtClean="0"/>
              <a:t> ist als konsekutiver und forschungsorientierter </a:t>
            </a:r>
            <a:r>
              <a:rPr lang="de-DE" sz="1900" dirty="0"/>
              <a:t> </a:t>
            </a:r>
            <a:r>
              <a:rPr lang="de-DE" sz="1900" dirty="0" smtClean="0"/>
              <a:t>Studiengang konzipiert </a:t>
            </a:r>
          </a:p>
          <a:p>
            <a:pPr marL="0" indent="0" eaLnBrk="1" hangingPunct="1">
              <a:buFontTx/>
              <a:buNone/>
              <a:tabLst>
                <a:tab pos="808038" algn="l"/>
                <a:tab pos="1166813" algn="l"/>
              </a:tabLst>
            </a:pPr>
            <a:r>
              <a:rPr lang="de-DE" sz="1900" i="1" dirty="0">
                <a:solidFill>
                  <a:srgbClr val="648800"/>
                </a:solidFill>
              </a:rPr>
              <a:t>	</a:t>
            </a:r>
            <a:r>
              <a:rPr lang="de-DE" sz="1400" i="1" dirty="0" smtClean="0">
                <a:solidFill>
                  <a:srgbClr val="648800"/>
                </a:solidFill>
              </a:rPr>
              <a:t>aus: Studienordnung, § 4 Studienziele</a:t>
            </a:r>
          </a:p>
          <a:p>
            <a:pPr marL="0" indent="0" eaLnBrk="1" hangingPunct="1">
              <a:buFontTx/>
              <a:buNone/>
              <a:tabLst>
                <a:tab pos="808038" algn="l"/>
                <a:tab pos="1166813" algn="l"/>
              </a:tabLst>
            </a:pPr>
            <a:endParaRPr lang="de-DE" sz="1400" i="1" dirty="0">
              <a:solidFill>
                <a:srgbClr val="648800"/>
              </a:solidFill>
            </a:endParaRPr>
          </a:p>
          <a:p>
            <a:pPr marL="0" indent="0" eaLnBrk="1" hangingPunct="1">
              <a:buFontTx/>
              <a:buNone/>
              <a:tabLst>
                <a:tab pos="808038" algn="l"/>
                <a:tab pos="1166813" algn="l"/>
              </a:tabLst>
            </a:pPr>
            <a:endParaRPr lang="de-DE" sz="1900" b="1" dirty="0" smtClean="0">
              <a:solidFill>
                <a:srgbClr val="648800"/>
              </a:solidFill>
            </a:endParaRPr>
          </a:p>
          <a:p>
            <a:pPr marL="0" indent="0" eaLnBrk="1" hangingPunct="1">
              <a:buFontTx/>
              <a:buNone/>
              <a:tabLst>
                <a:tab pos="808038" algn="l"/>
                <a:tab pos="1166813" algn="l"/>
              </a:tabLst>
            </a:pPr>
            <a:r>
              <a:rPr lang="de-DE" sz="1900" b="1" dirty="0" smtClean="0">
                <a:solidFill>
                  <a:srgbClr val="648800"/>
                </a:solidFill>
              </a:rPr>
              <a:t>Thematische </a:t>
            </a:r>
            <a:r>
              <a:rPr lang="de-DE" sz="1900" b="1" dirty="0">
                <a:solidFill>
                  <a:srgbClr val="648800"/>
                </a:solidFill>
              </a:rPr>
              <a:t>Schwerpunkte des M.A. Chinastudien sind …</a:t>
            </a:r>
          </a:p>
          <a:p>
            <a:pPr marL="0" indent="0" eaLnBrk="1" hangingPunct="1">
              <a:buFontTx/>
              <a:buNone/>
              <a:tabLst>
                <a:tab pos="808038" algn="l"/>
                <a:tab pos="1166813" algn="l"/>
              </a:tabLst>
            </a:pPr>
            <a:endParaRPr lang="de-DE" sz="200" dirty="0"/>
          </a:p>
          <a:p>
            <a:pPr eaLnBrk="1" hangingPunct="1">
              <a:tabLst>
                <a:tab pos="808038" algn="l"/>
                <a:tab pos="1166813" algn="l"/>
              </a:tabLst>
            </a:pPr>
            <a:r>
              <a:rPr lang="de-DE" sz="1800" dirty="0" smtClean="0"/>
              <a:t>die </a:t>
            </a:r>
            <a:r>
              <a:rPr lang="de-DE" sz="1800" dirty="0"/>
              <a:t>Gesellschaft des gegenwärtigen China </a:t>
            </a:r>
          </a:p>
          <a:p>
            <a:pPr eaLnBrk="1" hangingPunct="1">
              <a:tabLst>
                <a:tab pos="808038" algn="l"/>
                <a:tab pos="1166813" algn="l"/>
              </a:tabLst>
            </a:pPr>
            <a:r>
              <a:rPr lang="de-DE" sz="1800" dirty="0" smtClean="0"/>
              <a:t>historische </a:t>
            </a:r>
            <a:r>
              <a:rPr lang="de-DE" sz="1800" dirty="0"/>
              <a:t>Prozesse ihrer Herausbildung </a:t>
            </a:r>
          </a:p>
          <a:p>
            <a:pPr eaLnBrk="1" hangingPunct="1">
              <a:tabLst>
                <a:tab pos="808038" algn="l"/>
                <a:tab pos="1166813" algn="l"/>
              </a:tabLst>
            </a:pPr>
            <a:r>
              <a:rPr lang="de-DE" sz="1800" dirty="0" smtClean="0"/>
              <a:t>die </a:t>
            </a:r>
            <a:r>
              <a:rPr lang="de-DE" sz="1800" dirty="0"/>
              <a:t>politischen, sozialen, wirtschaftlichen, sprachlichen und </a:t>
            </a:r>
            <a:r>
              <a:rPr lang="de-DE" sz="1800" dirty="0" smtClean="0"/>
              <a:t>kulturellen Transformationen </a:t>
            </a:r>
            <a:r>
              <a:rPr lang="de-DE" sz="1800" dirty="0"/>
              <a:t>in einem sich </a:t>
            </a:r>
            <a:r>
              <a:rPr lang="de-DE" sz="1800" dirty="0" smtClean="0"/>
              <a:t>globalisierenden </a:t>
            </a:r>
            <a:r>
              <a:rPr lang="de-DE" sz="1800" dirty="0"/>
              <a:t>Umfeld</a:t>
            </a:r>
            <a:r>
              <a:rPr lang="de-DE" sz="1400" dirty="0"/>
              <a:t/>
            </a:r>
            <a:br>
              <a:rPr lang="de-DE" sz="1400" dirty="0"/>
            </a:br>
            <a:endParaRPr lang="de-DE" sz="1400" dirty="0"/>
          </a:p>
          <a:p>
            <a:pPr marL="0" indent="0" eaLnBrk="1" hangingPunct="1">
              <a:buFontTx/>
              <a:buNone/>
              <a:tabLst>
                <a:tab pos="808038" algn="l"/>
                <a:tab pos="1166813" algn="l"/>
              </a:tabLst>
            </a:pPr>
            <a:endParaRPr lang="de-DE" sz="1400" i="1" dirty="0" smtClean="0">
              <a:solidFill>
                <a:srgbClr val="648800"/>
              </a:solidFill>
            </a:endParaRPr>
          </a:p>
        </p:txBody>
      </p:sp>
      <p:sp>
        <p:nvSpPr>
          <p:cNvPr id="15363" name="Titel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 smtClean="0"/>
              <a:t>M.A. Chinastudien: Grundsätzliches.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Inhaltsplatzhalter 1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tabLst>
                <a:tab pos="808038" algn="l"/>
                <a:tab pos="1166813" algn="l"/>
              </a:tabLst>
            </a:pPr>
            <a:endParaRPr lang="de-DE" sz="500" dirty="0" smtClean="0">
              <a:solidFill>
                <a:schemeClr val="accent2"/>
              </a:solidFill>
            </a:endParaRPr>
          </a:p>
          <a:p>
            <a:pPr marL="0" indent="0" eaLnBrk="1" hangingPunct="1">
              <a:buFontTx/>
              <a:buNone/>
              <a:tabLst>
                <a:tab pos="808038" algn="l"/>
                <a:tab pos="1166813" algn="l"/>
              </a:tabLst>
            </a:pPr>
            <a:endParaRPr lang="de-DE" sz="1900" b="1" dirty="0" smtClean="0">
              <a:solidFill>
                <a:srgbClr val="648800"/>
              </a:solidFill>
            </a:endParaRPr>
          </a:p>
          <a:p>
            <a:pPr marL="0" indent="0" eaLnBrk="1" hangingPunct="1">
              <a:buFontTx/>
              <a:buNone/>
              <a:tabLst>
                <a:tab pos="808038" algn="l"/>
                <a:tab pos="1166813" algn="l"/>
              </a:tabLst>
            </a:pPr>
            <a:endParaRPr lang="de-DE" sz="1900" b="1" dirty="0">
              <a:solidFill>
                <a:srgbClr val="648800"/>
              </a:solidFill>
            </a:endParaRPr>
          </a:p>
          <a:p>
            <a:pPr marL="0" indent="0" eaLnBrk="1" hangingPunct="1">
              <a:buFontTx/>
              <a:buNone/>
              <a:tabLst>
                <a:tab pos="808038" algn="l"/>
                <a:tab pos="1166813" algn="l"/>
              </a:tabLst>
            </a:pPr>
            <a:r>
              <a:rPr lang="de-DE" sz="1900" b="1" dirty="0" smtClean="0">
                <a:solidFill>
                  <a:srgbClr val="648800"/>
                </a:solidFill>
              </a:rPr>
              <a:t>Zahlenspiele: Der Weg zum Master.</a:t>
            </a:r>
          </a:p>
          <a:p>
            <a:pPr marL="0" indent="0" eaLnBrk="1" hangingPunct="1">
              <a:buFontTx/>
              <a:buNone/>
              <a:tabLst>
                <a:tab pos="808038" algn="l"/>
                <a:tab pos="1166813" algn="l"/>
              </a:tabLst>
            </a:pPr>
            <a:endParaRPr lang="de-DE" sz="500" dirty="0" smtClean="0"/>
          </a:p>
          <a:p>
            <a:pPr marL="0" indent="0" eaLnBrk="1" hangingPunct="1">
              <a:buFontTx/>
              <a:buNone/>
              <a:tabLst>
                <a:tab pos="808038" algn="l"/>
                <a:tab pos="1166813" algn="l"/>
              </a:tabLst>
            </a:pPr>
            <a:r>
              <a:rPr lang="de-DE" sz="1900" dirty="0" smtClean="0"/>
              <a:t>Bis zum Abschluss braucht es …</a:t>
            </a:r>
          </a:p>
          <a:p>
            <a:pPr marL="0" indent="0" eaLnBrk="1" hangingPunct="1">
              <a:buFontTx/>
              <a:buNone/>
              <a:tabLst>
                <a:tab pos="808038" algn="l"/>
                <a:tab pos="1166813" algn="l"/>
              </a:tabLst>
            </a:pPr>
            <a:r>
              <a:rPr lang="de-DE" sz="500" dirty="0" smtClean="0"/>
              <a:t>	</a:t>
            </a:r>
          </a:p>
          <a:p>
            <a:pPr marL="0" indent="0" eaLnBrk="1" hangingPunct="1">
              <a:buFontTx/>
              <a:buNone/>
              <a:tabLst>
                <a:tab pos="808038" algn="l"/>
                <a:tab pos="1166813" algn="l"/>
              </a:tabLst>
            </a:pPr>
            <a:r>
              <a:rPr lang="de-DE" sz="1900" dirty="0" smtClean="0"/>
              <a:t>	</a:t>
            </a:r>
            <a:r>
              <a:rPr lang="de-DE" sz="1900" dirty="0" smtClean="0">
                <a:solidFill>
                  <a:srgbClr val="648800"/>
                </a:solidFill>
              </a:rPr>
              <a:t>…	4</a:t>
            </a:r>
            <a:r>
              <a:rPr lang="de-DE" sz="1900" dirty="0" smtClean="0"/>
              <a:t> Semester (Regelstudienzeit)</a:t>
            </a:r>
          </a:p>
          <a:p>
            <a:pPr marL="0" indent="0" eaLnBrk="1" hangingPunct="1">
              <a:buFontTx/>
              <a:buNone/>
              <a:tabLst>
                <a:tab pos="808038" algn="l"/>
                <a:tab pos="1166813" algn="l"/>
              </a:tabLst>
            </a:pPr>
            <a:r>
              <a:rPr lang="de-DE" sz="1900" dirty="0" smtClean="0"/>
              <a:t>	</a:t>
            </a:r>
            <a:r>
              <a:rPr lang="de-DE" sz="1900" dirty="0" smtClean="0">
                <a:solidFill>
                  <a:srgbClr val="648800"/>
                </a:solidFill>
              </a:rPr>
              <a:t>…	8</a:t>
            </a:r>
            <a:r>
              <a:rPr lang="de-DE" sz="1900" dirty="0" smtClean="0"/>
              <a:t> erfolgreich bestandene Module (jeweils mehrere LV)</a:t>
            </a:r>
          </a:p>
          <a:p>
            <a:pPr marL="0" indent="0" eaLnBrk="1" hangingPunct="1">
              <a:buFontTx/>
              <a:buNone/>
              <a:tabLst>
                <a:tab pos="808038" algn="l"/>
                <a:tab pos="1166813" algn="l"/>
              </a:tabLst>
            </a:pPr>
            <a:r>
              <a:rPr lang="de-DE" sz="1900" dirty="0" smtClean="0"/>
              <a:t>	</a:t>
            </a:r>
            <a:r>
              <a:rPr lang="de-DE" sz="1900" dirty="0" smtClean="0">
                <a:solidFill>
                  <a:srgbClr val="648800"/>
                </a:solidFill>
              </a:rPr>
              <a:t>…	120 </a:t>
            </a:r>
            <a:r>
              <a:rPr lang="de-DE" sz="1900" dirty="0" smtClean="0"/>
              <a:t>Leistungspunkte (davon </a:t>
            </a:r>
            <a:r>
              <a:rPr lang="de-DE" sz="1900" dirty="0" smtClean="0">
                <a:solidFill>
                  <a:srgbClr val="648800"/>
                </a:solidFill>
              </a:rPr>
              <a:t>30</a:t>
            </a:r>
            <a:r>
              <a:rPr lang="de-DE" sz="1900" dirty="0" smtClean="0"/>
              <a:t> LP in der Abschlussphase)</a:t>
            </a:r>
          </a:p>
          <a:p>
            <a:pPr marL="0" indent="0" eaLnBrk="1" hangingPunct="1">
              <a:buFontTx/>
              <a:buNone/>
              <a:tabLst>
                <a:tab pos="808038" algn="l"/>
                <a:tab pos="1166813" algn="l"/>
              </a:tabLst>
            </a:pPr>
            <a:r>
              <a:rPr lang="de-DE" sz="1900" dirty="0" smtClean="0"/>
              <a:t>	</a:t>
            </a:r>
            <a:r>
              <a:rPr lang="de-DE" sz="1900" dirty="0" smtClean="0">
                <a:solidFill>
                  <a:srgbClr val="648800"/>
                </a:solidFill>
              </a:rPr>
              <a:t>…	1</a:t>
            </a:r>
            <a:r>
              <a:rPr lang="de-DE" sz="1900" dirty="0" smtClean="0"/>
              <a:t> Masterarbeit von ca. </a:t>
            </a:r>
            <a:r>
              <a:rPr lang="de-DE" sz="1900" dirty="0" smtClean="0">
                <a:solidFill>
                  <a:srgbClr val="648800"/>
                </a:solidFill>
              </a:rPr>
              <a:t>80</a:t>
            </a:r>
            <a:r>
              <a:rPr lang="de-DE" sz="1900" dirty="0" smtClean="0"/>
              <a:t> Seiten</a:t>
            </a:r>
          </a:p>
          <a:p>
            <a:pPr marL="0" indent="0" eaLnBrk="1" hangingPunct="1">
              <a:buFontTx/>
              <a:buNone/>
              <a:tabLst>
                <a:tab pos="808038" algn="l"/>
                <a:tab pos="1166813" algn="l"/>
              </a:tabLst>
            </a:pPr>
            <a:endParaRPr lang="de-DE" sz="500" dirty="0" smtClean="0"/>
          </a:p>
          <a:p>
            <a:pPr marL="0" indent="0" algn="r" eaLnBrk="1" hangingPunct="1">
              <a:buFontTx/>
              <a:buNone/>
              <a:tabLst>
                <a:tab pos="808038" algn="l"/>
                <a:tab pos="1166813" algn="l"/>
              </a:tabLst>
            </a:pPr>
            <a:r>
              <a:rPr lang="de-DE" sz="1400" i="1" dirty="0" smtClean="0">
                <a:solidFill>
                  <a:srgbClr val="648800"/>
                </a:solidFill>
              </a:rPr>
              <a:t>aus: Prüfungsordnung</a:t>
            </a:r>
            <a:endParaRPr lang="de-DE" sz="1400" dirty="0" smtClean="0"/>
          </a:p>
        </p:txBody>
      </p:sp>
      <p:sp>
        <p:nvSpPr>
          <p:cNvPr id="18435" name="Titel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 smtClean="0"/>
              <a:t>M.A. Chinastudien: Strukturen.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Inhaltsplatzhalter 1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endParaRPr lang="de-DE" sz="500" dirty="0" smtClean="0">
              <a:solidFill>
                <a:schemeClr val="accent2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de-DE" sz="1900" b="1" dirty="0" smtClean="0">
                <a:solidFill>
                  <a:srgbClr val="648800"/>
                </a:solidFill>
              </a:rPr>
              <a:t>Exemplarischer Studienverlaufsplan.</a:t>
            </a:r>
          </a:p>
          <a:p>
            <a:pPr marL="0" indent="0" eaLnBrk="1" hangingPunct="1">
              <a:buFontTx/>
              <a:buNone/>
            </a:pPr>
            <a:endParaRPr lang="de-DE" sz="1900" b="1" dirty="0" smtClean="0">
              <a:solidFill>
                <a:srgbClr val="648800"/>
              </a:solidFill>
            </a:endParaRPr>
          </a:p>
          <a:p>
            <a:pPr marL="0" indent="0" eaLnBrk="1" hangingPunct="1">
              <a:buFontTx/>
              <a:buNone/>
            </a:pPr>
            <a:endParaRPr lang="de-DE" sz="1900" b="1" dirty="0" smtClean="0">
              <a:solidFill>
                <a:srgbClr val="648800"/>
              </a:solidFill>
            </a:endParaRPr>
          </a:p>
          <a:p>
            <a:pPr marL="0" indent="0" eaLnBrk="1" hangingPunct="1">
              <a:buFontTx/>
              <a:buNone/>
            </a:pPr>
            <a:endParaRPr lang="de-DE" sz="1900" b="1" dirty="0" smtClean="0">
              <a:solidFill>
                <a:srgbClr val="648800"/>
              </a:solidFill>
            </a:endParaRPr>
          </a:p>
          <a:p>
            <a:pPr marL="0" indent="0" eaLnBrk="1" hangingPunct="1">
              <a:buFontTx/>
              <a:buNone/>
            </a:pPr>
            <a:endParaRPr lang="de-DE" sz="1900" b="1" dirty="0" smtClean="0">
              <a:solidFill>
                <a:srgbClr val="648800"/>
              </a:solidFill>
            </a:endParaRPr>
          </a:p>
          <a:p>
            <a:pPr marL="0" indent="0" eaLnBrk="1" hangingPunct="1">
              <a:buFontTx/>
              <a:buNone/>
            </a:pPr>
            <a:endParaRPr lang="de-DE" sz="1900" b="1" dirty="0" smtClean="0">
              <a:solidFill>
                <a:srgbClr val="648800"/>
              </a:solidFill>
            </a:endParaRPr>
          </a:p>
          <a:p>
            <a:pPr marL="0" indent="0" eaLnBrk="1" hangingPunct="1">
              <a:buFontTx/>
              <a:buNone/>
            </a:pPr>
            <a:endParaRPr lang="de-DE" sz="1900" b="1" dirty="0" smtClean="0">
              <a:solidFill>
                <a:srgbClr val="648800"/>
              </a:solidFill>
            </a:endParaRPr>
          </a:p>
          <a:p>
            <a:pPr marL="0" indent="0" eaLnBrk="1" hangingPunct="1">
              <a:buFontTx/>
              <a:buNone/>
            </a:pPr>
            <a:endParaRPr lang="de-DE" sz="1900" b="1" dirty="0" smtClean="0">
              <a:solidFill>
                <a:srgbClr val="648800"/>
              </a:solidFill>
            </a:endParaRPr>
          </a:p>
          <a:p>
            <a:pPr marL="0" indent="0" eaLnBrk="1" hangingPunct="1">
              <a:buFontTx/>
              <a:buNone/>
            </a:pPr>
            <a:endParaRPr lang="de-DE" sz="1900" b="1" dirty="0" smtClean="0">
              <a:solidFill>
                <a:srgbClr val="648800"/>
              </a:solidFill>
            </a:endParaRPr>
          </a:p>
          <a:p>
            <a:pPr marL="0" indent="0" eaLnBrk="1" hangingPunct="1">
              <a:buFontTx/>
              <a:buNone/>
            </a:pPr>
            <a:endParaRPr lang="de-DE" sz="1900" b="1" dirty="0" smtClean="0">
              <a:solidFill>
                <a:srgbClr val="648800"/>
              </a:solidFill>
            </a:endParaRPr>
          </a:p>
          <a:p>
            <a:pPr marL="0" indent="0" eaLnBrk="1" hangingPunct="1">
              <a:buFontTx/>
              <a:buNone/>
            </a:pPr>
            <a:endParaRPr lang="de-DE" sz="1900" b="1" dirty="0" smtClean="0">
              <a:solidFill>
                <a:srgbClr val="648800"/>
              </a:solidFill>
            </a:endParaRPr>
          </a:p>
          <a:p>
            <a:pPr marL="0" indent="0" eaLnBrk="1" hangingPunct="1">
              <a:buFontTx/>
              <a:buNone/>
            </a:pPr>
            <a:endParaRPr lang="de-DE" sz="1900" b="1" dirty="0" smtClean="0">
              <a:solidFill>
                <a:srgbClr val="648800"/>
              </a:solidFill>
            </a:endParaRPr>
          </a:p>
          <a:p>
            <a:pPr marL="0" indent="0" eaLnBrk="1" hangingPunct="1">
              <a:buFontTx/>
              <a:buNone/>
            </a:pPr>
            <a:endParaRPr lang="de-DE" sz="500" dirty="0" smtClean="0"/>
          </a:p>
          <a:p>
            <a:pPr marL="0" indent="0" eaLnBrk="1" hangingPunct="1">
              <a:buFontTx/>
              <a:buNone/>
            </a:pPr>
            <a:r>
              <a:rPr lang="de-DE" sz="1900" dirty="0" smtClean="0"/>
              <a:t>	</a:t>
            </a:r>
            <a:endParaRPr lang="de-DE" sz="500" dirty="0" smtClean="0"/>
          </a:p>
          <a:p>
            <a:pPr marL="0" indent="0" algn="r" eaLnBrk="1" hangingPunct="1">
              <a:buFontTx/>
              <a:buNone/>
            </a:pPr>
            <a:r>
              <a:rPr lang="de-DE" sz="1400" i="1" dirty="0" smtClean="0">
                <a:solidFill>
                  <a:srgbClr val="648800"/>
                </a:solidFill>
              </a:rPr>
              <a:t>aus: Studienordnung, Anlage 2 zu § 11</a:t>
            </a:r>
          </a:p>
          <a:p>
            <a:pPr marL="0" indent="0" eaLnBrk="1" hangingPunct="1">
              <a:buFontTx/>
              <a:buNone/>
            </a:pPr>
            <a:endParaRPr lang="de-DE" sz="1900" dirty="0" smtClean="0"/>
          </a:p>
        </p:txBody>
      </p:sp>
      <p:sp>
        <p:nvSpPr>
          <p:cNvPr id="20483" name="Titel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 smtClean="0"/>
              <a:t>M.A. Chinastudien: Strukturen.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2" t="19841" r="24102" b="19361"/>
          <a:stretch/>
        </p:blipFill>
        <p:spPr bwMode="auto">
          <a:xfrm>
            <a:off x="345305" y="1556792"/>
            <a:ext cx="8005157" cy="4431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Inhaltsplatzhalter 1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tabLst>
                <a:tab pos="808038" algn="l"/>
                <a:tab pos="1166813" algn="l"/>
              </a:tabLst>
            </a:pPr>
            <a:endParaRPr lang="de-DE" sz="500" dirty="0" smtClean="0">
              <a:solidFill>
                <a:schemeClr val="accent2"/>
              </a:solidFill>
            </a:endParaRPr>
          </a:p>
          <a:p>
            <a:pPr marL="0" indent="0" eaLnBrk="1" hangingPunct="1">
              <a:buFontTx/>
              <a:buNone/>
              <a:tabLst>
                <a:tab pos="808038" algn="l"/>
                <a:tab pos="1166813" algn="l"/>
              </a:tabLst>
            </a:pPr>
            <a:r>
              <a:rPr lang="de-DE" sz="1900" b="1" dirty="0" smtClean="0">
                <a:solidFill>
                  <a:srgbClr val="648800"/>
                </a:solidFill>
              </a:rPr>
              <a:t>Der Masterstudiengang Chinastudien gliedert sich in …</a:t>
            </a:r>
          </a:p>
          <a:p>
            <a:pPr marL="0" indent="0" eaLnBrk="1" hangingPunct="1">
              <a:buFontTx/>
              <a:buNone/>
              <a:tabLst>
                <a:tab pos="808038" algn="l"/>
                <a:tab pos="1166813" algn="l"/>
              </a:tabLst>
            </a:pPr>
            <a:endParaRPr lang="de-DE" sz="500" dirty="0" smtClean="0"/>
          </a:p>
          <a:p>
            <a:pPr marL="0" indent="0" eaLnBrk="1" hangingPunct="1">
              <a:buFontTx/>
              <a:buNone/>
              <a:tabLst>
                <a:tab pos="808038" algn="l"/>
                <a:tab pos="1166813" algn="l"/>
              </a:tabLst>
            </a:pPr>
            <a:r>
              <a:rPr lang="de-DE" sz="1900" dirty="0" smtClean="0"/>
              <a:t>	(1) eine Einführungsphase (45LP)</a:t>
            </a:r>
          </a:p>
          <a:p>
            <a:pPr marL="0" indent="0" eaLnBrk="1" hangingPunct="1">
              <a:buFontTx/>
              <a:buNone/>
              <a:tabLst>
                <a:tab pos="808038" algn="l"/>
                <a:tab pos="1166813" algn="l"/>
              </a:tabLst>
            </a:pPr>
            <a:r>
              <a:rPr lang="de-DE" sz="1900" dirty="0" smtClean="0"/>
              <a:t>	(2) eine Vertiefungsphase (30LP) mit Schwerpunktwahl:</a:t>
            </a:r>
          </a:p>
          <a:p>
            <a:pPr marL="0" indent="0" eaLnBrk="1" hangingPunct="1">
              <a:buFontTx/>
              <a:buNone/>
              <a:tabLst>
                <a:tab pos="808038" algn="l"/>
                <a:tab pos="1166813" algn="l"/>
              </a:tabLst>
            </a:pPr>
            <a:r>
              <a:rPr lang="de-DE" sz="1700" dirty="0" smtClean="0"/>
              <a:t>			– Gegenwärtiges China</a:t>
            </a:r>
          </a:p>
          <a:p>
            <a:pPr marL="0" indent="0" eaLnBrk="1" hangingPunct="1">
              <a:buFontTx/>
              <a:buNone/>
              <a:tabLst>
                <a:tab pos="808038" algn="l"/>
                <a:tab pos="1166813" algn="l"/>
              </a:tabLst>
            </a:pPr>
            <a:r>
              <a:rPr lang="de-DE" sz="1700" dirty="0" smtClean="0"/>
              <a:t>			– Geschichte Chinas</a:t>
            </a:r>
          </a:p>
          <a:p>
            <a:pPr marL="0" indent="0" eaLnBrk="1" hangingPunct="1">
              <a:buFontTx/>
              <a:buNone/>
              <a:tabLst>
                <a:tab pos="808038" algn="l"/>
                <a:tab pos="1166813" algn="l"/>
              </a:tabLst>
            </a:pPr>
            <a:r>
              <a:rPr lang="de-DE" sz="1900" dirty="0" smtClean="0"/>
              <a:t>	(3) einen inter- und transdisziplinären Studienanteil (15LP)</a:t>
            </a:r>
          </a:p>
          <a:p>
            <a:pPr marL="0" indent="0" eaLnBrk="1" hangingPunct="1">
              <a:buFontTx/>
              <a:buNone/>
              <a:tabLst>
                <a:tab pos="808038" algn="l"/>
                <a:tab pos="1166813" algn="l"/>
              </a:tabLst>
            </a:pPr>
            <a:r>
              <a:rPr lang="de-DE" sz="1900" dirty="0"/>
              <a:t>	</a:t>
            </a:r>
            <a:r>
              <a:rPr lang="de-DE" sz="1900" dirty="0" smtClean="0"/>
              <a:t>(4) eine Abschlussphase (30LP)</a:t>
            </a:r>
          </a:p>
          <a:p>
            <a:pPr marL="0" indent="0" eaLnBrk="1" hangingPunct="1">
              <a:buFontTx/>
              <a:buNone/>
              <a:tabLst>
                <a:tab pos="808038" algn="l"/>
                <a:tab pos="1166813" algn="l"/>
              </a:tabLst>
            </a:pPr>
            <a:endParaRPr lang="de-DE" sz="1900" dirty="0"/>
          </a:p>
          <a:p>
            <a:pPr marL="0" indent="0" eaLnBrk="1" hangingPunct="1">
              <a:buFontTx/>
              <a:buNone/>
              <a:tabLst>
                <a:tab pos="808038" algn="l"/>
                <a:tab pos="1166813" algn="l"/>
              </a:tabLst>
            </a:pPr>
            <a:r>
              <a:rPr lang="de-DE" sz="1900" b="1" dirty="0">
                <a:solidFill>
                  <a:srgbClr val="648800"/>
                </a:solidFill>
              </a:rPr>
              <a:t>Der inter- und transdisziplinäre </a:t>
            </a:r>
            <a:r>
              <a:rPr lang="de-DE" sz="1900" b="1" dirty="0" smtClean="0">
                <a:solidFill>
                  <a:srgbClr val="648800"/>
                </a:solidFill>
              </a:rPr>
              <a:t>Bereich</a:t>
            </a:r>
          </a:p>
          <a:p>
            <a:pPr lvl="1" eaLnBrk="1" hangingPunct="1">
              <a:tabLst>
                <a:tab pos="808038" algn="l"/>
                <a:tab pos="1166813" algn="l"/>
              </a:tabLst>
            </a:pPr>
            <a:r>
              <a:rPr lang="de-DE" sz="1900" dirty="0">
                <a:ea typeface="+mn-ea"/>
              </a:rPr>
              <a:t>dient zur Ergänzung des Studiums durch Module und Kurse anderer </a:t>
            </a:r>
            <a:r>
              <a:rPr lang="de-DE" sz="1900" dirty="0" smtClean="0">
                <a:ea typeface="+mn-ea"/>
              </a:rPr>
              <a:t>Studiengänge</a:t>
            </a:r>
          </a:p>
          <a:p>
            <a:pPr lvl="1" eaLnBrk="1" hangingPunct="1">
              <a:tabLst>
                <a:tab pos="808038" algn="l"/>
                <a:tab pos="1166813" algn="l"/>
              </a:tabLst>
            </a:pPr>
            <a:r>
              <a:rPr lang="de-DE" sz="1900" dirty="0" smtClean="0">
                <a:ea typeface="+mn-ea"/>
              </a:rPr>
              <a:t>Oder zur Vertiefung der sinologischen Kenntnisse durch Studium des jeweils anderen Profilbereichs</a:t>
            </a:r>
            <a:endParaRPr lang="de-DE" sz="1900" dirty="0">
              <a:ea typeface="+mn-ea"/>
            </a:endParaRPr>
          </a:p>
          <a:p>
            <a:pPr marL="0" indent="0" eaLnBrk="1" hangingPunct="1">
              <a:buFontTx/>
              <a:buNone/>
              <a:tabLst>
                <a:tab pos="808038" algn="l"/>
                <a:tab pos="1166813" algn="l"/>
              </a:tabLst>
            </a:pPr>
            <a:endParaRPr lang="de-DE" sz="1900" dirty="0" smtClean="0"/>
          </a:p>
          <a:p>
            <a:pPr marL="0" indent="0" eaLnBrk="1" hangingPunct="1">
              <a:buFontTx/>
              <a:buNone/>
              <a:tabLst>
                <a:tab pos="808038" algn="l"/>
                <a:tab pos="1166813" algn="l"/>
              </a:tabLst>
            </a:pPr>
            <a:endParaRPr lang="de-DE" sz="300" dirty="0" smtClean="0"/>
          </a:p>
          <a:p>
            <a:pPr marL="0" indent="0" eaLnBrk="1" hangingPunct="1">
              <a:buFontTx/>
              <a:buNone/>
              <a:tabLst>
                <a:tab pos="808038" algn="l"/>
                <a:tab pos="1166813" algn="l"/>
              </a:tabLst>
            </a:pPr>
            <a:endParaRPr lang="de-DE" sz="500" i="1" dirty="0" smtClean="0">
              <a:solidFill>
                <a:srgbClr val="648800"/>
              </a:solidFill>
            </a:endParaRPr>
          </a:p>
          <a:p>
            <a:pPr marL="0" indent="0" eaLnBrk="1" hangingPunct="1">
              <a:buFontTx/>
              <a:buNone/>
              <a:tabLst>
                <a:tab pos="808038" algn="l"/>
                <a:tab pos="1166813" algn="l"/>
              </a:tabLst>
            </a:pPr>
            <a:endParaRPr lang="de-DE" sz="1900" dirty="0" smtClean="0"/>
          </a:p>
          <a:p>
            <a:pPr marL="0" indent="0" eaLnBrk="1" hangingPunct="1">
              <a:buFontTx/>
              <a:buNone/>
              <a:tabLst>
                <a:tab pos="808038" algn="l"/>
                <a:tab pos="1166813" algn="l"/>
              </a:tabLst>
            </a:pPr>
            <a:endParaRPr lang="de-DE" sz="1400" i="1" dirty="0" smtClean="0">
              <a:solidFill>
                <a:srgbClr val="648800"/>
              </a:solidFill>
            </a:endParaRPr>
          </a:p>
          <a:p>
            <a:pPr marL="0" indent="0" eaLnBrk="1" hangingPunct="1">
              <a:buFontTx/>
              <a:buNone/>
              <a:tabLst>
                <a:tab pos="808038" algn="l"/>
                <a:tab pos="1166813" algn="l"/>
              </a:tabLst>
            </a:pPr>
            <a:endParaRPr lang="de-DE" sz="1900" dirty="0" smtClean="0"/>
          </a:p>
        </p:txBody>
      </p:sp>
      <p:sp>
        <p:nvSpPr>
          <p:cNvPr id="19459" name="Titel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M.A. Chinastudien: Strukturen.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Module und Lehrveranstaltungen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tabLst>
                <a:tab pos="808038" algn="l"/>
                <a:tab pos="1166813" algn="l"/>
              </a:tabLst>
            </a:pPr>
            <a:r>
              <a:rPr lang="de-DE" sz="1900" b="1" dirty="0">
                <a:solidFill>
                  <a:srgbClr val="648800"/>
                </a:solidFill>
              </a:rPr>
              <a:t>Module bestehen aus 2 oder 3 Lehrveranstaltungen</a:t>
            </a:r>
          </a:p>
          <a:p>
            <a:pPr eaLnBrk="1" hangingPunct="1">
              <a:tabLst>
                <a:tab pos="808038" algn="l"/>
                <a:tab pos="1166813" algn="l"/>
              </a:tabLst>
            </a:pPr>
            <a:r>
              <a:rPr lang="de-DE" sz="1900" b="1" dirty="0">
                <a:solidFill>
                  <a:srgbClr val="648800"/>
                </a:solidFill>
              </a:rPr>
              <a:t>Module und Lehrveranstaltungen sind </a:t>
            </a:r>
            <a:r>
              <a:rPr lang="de-DE" sz="1900" b="1" dirty="0" smtClean="0">
                <a:solidFill>
                  <a:srgbClr val="648800"/>
                </a:solidFill>
              </a:rPr>
              <a:t>anzumelden und ggf. abzumelden</a:t>
            </a:r>
            <a:endParaRPr lang="de-DE" sz="1900" b="1" dirty="0">
              <a:solidFill>
                <a:srgbClr val="648800"/>
              </a:solidFill>
            </a:endParaRPr>
          </a:p>
          <a:p>
            <a:pPr lvl="1"/>
            <a:r>
              <a:rPr lang="de-DE" dirty="0" smtClean="0"/>
              <a:t>Über Campusmanagement</a:t>
            </a:r>
          </a:p>
          <a:p>
            <a:pPr lvl="1"/>
            <a:r>
              <a:rPr lang="de-DE" dirty="0" smtClean="0"/>
              <a:t>Über die Abgabe der Modulanmeldung beim Studienbüro</a:t>
            </a:r>
          </a:p>
          <a:p>
            <a:pPr eaLnBrk="1" hangingPunct="1">
              <a:tabLst>
                <a:tab pos="808038" algn="l"/>
                <a:tab pos="1166813" algn="l"/>
              </a:tabLst>
            </a:pPr>
            <a:r>
              <a:rPr lang="de-DE" sz="1900" b="1" dirty="0">
                <a:solidFill>
                  <a:srgbClr val="648800"/>
                </a:solidFill>
              </a:rPr>
              <a:t>In jedem Modul muss eine Modulprüfung abgelegt werden</a:t>
            </a:r>
          </a:p>
          <a:p>
            <a:pPr lvl="1"/>
            <a:r>
              <a:rPr lang="de-DE" dirty="0" smtClean="0"/>
              <a:t>Modulprüfungen können Klausuren, Hausarbeiten, Referate und Kombinationen dieser sein </a:t>
            </a:r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marL="179387" lvl="1" indent="0">
              <a:buNone/>
            </a:pPr>
            <a:endParaRPr lang="de-DE" dirty="0"/>
          </a:p>
          <a:p>
            <a:pPr lvl="1"/>
            <a:r>
              <a:rPr lang="de-DE" dirty="0" smtClean="0"/>
              <a:t>ggf. ist vom Studierenden zu entscheiden, in welcher Lehrveranstaltung die Modulprüfung abgelegt wird</a:t>
            </a: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769091"/>
              </p:ext>
            </p:extLst>
          </p:nvPr>
        </p:nvGraphicFramePr>
        <p:xfrm>
          <a:off x="683568" y="3789040"/>
          <a:ext cx="8136904" cy="1736344"/>
        </p:xfrm>
        <a:graphic>
          <a:graphicData uri="http://schemas.openxmlformats.org/drawingml/2006/table">
            <a:tbl>
              <a:tblPr firstRow="1" firstCol="1" bandRow="1">
                <a:tableStyleId>{638B1855-1B75-4FBE-930C-398BA8C253C6}</a:tableStyleId>
              </a:tblPr>
              <a:tblGrid>
                <a:gridCol w="3705550"/>
                <a:gridCol w="4431354"/>
              </a:tblGrid>
              <a:tr h="1822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Modul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Modulprüfung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22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Chinesisch: Lektüre und Übersetzung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Klausur (90 min.)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3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Wissenschaftssprache Chinesisch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Klausur (90 min.) oder mündliche Prüfung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3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Einführungsmodul: Geschichte Chinas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Hausarbeit (</a:t>
                      </a:r>
                      <a:r>
                        <a:rPr lang="de-DE" sz="1100" dirty="0" smtClean="0">
                          <a:effectLst/>
                        </a:rPr>
                        <a:t>10 </a:t>
                      </a:r>
                      <a:r>
                        <a:rPr lang="de-DE" sz="1100" dirty="0">
                          <a:effectLst/>
                        </a:rPr>
                        <a:t>Seiten), undifferenziert bewertet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22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Einführungsmodul: Gegenwärtiges China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Hausarbeit (</a:t>
                      </a:r>
                      <a:r>
                        <a:rPr lang="de-DE" sz="1100" dirty="0" smtClean="0">
                          <a:effectLst/>
                        </a:rPr>
                        <a:t>10 </a:t>
                      </a:r>
                      <a:r>
                        <a:rPr lang="de-DE" sz="1100" dirty="0">
                          <a:effectLst/>
                        </a:rPr>
                        <a:t>Seiten), undifferenziert bewertet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22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Aufbaumodul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Hausarbeit (15 Seiten)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3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Vertiefungsmodul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</a:rPr>
                        <a:t>Referat </a:t>
                      </a:r>
                      <a:r>
                        <a:rPr lang="de-DE" sz="1100" dirty="0">
                          <a:effectLst/>
                        </a:rPr>
                        <a:t>(30 min.) &amp; Thesenpapier (10 Seiten)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3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Inter- und transdisziplinäres Modul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Gemäß gewähltem Modul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3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Abschlussmodul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MA Arbeit &amp; Teilnahme am Kolloquium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8740393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AN, AB- und UMMELDUNGEN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750" y="1150938"/>
            <a:ext cx="8353425" cy="5230390"/>
          </a:xfrm>
        </p:spPr>
        <p:txBody>
          <a:bodyPr/>
          <a:lstStyle/>
          <a:p>
            <a:pPr eaLnBrk="1" hangingPunct="1">
              <a:tabLst>
                <a:tab pos="808038" algn="l"/>
                <a:tab pos="1166813" algn="l"/>
              </a:tabLst>
            </a:pPr>
            <a:r>
              <a:rPr lang="de-DE" sz="1900" b="1" dirty="0">
                <a:solidFill>
                  <a:srgbClr val="648800"/>
                </a:solidFill>
              </a:rPr>
              <a:t>ANMELDEN ZU MODULEN (KURSEN)</a:t>
            </a:r>
          </a:p>
          <a:p>
            <a:pPr marL="527050" lvl="1" indent="-514350">
              <a:buFont typeface="+mj-lt"/>
              <a:buAutoNum type="arabicPeriod"/>
            </a:pPr>
            <a:r>
              <a:rPr lang="de-DE" dirty="0" smtClean="0"/>
              <a:t>Campusmanagement. Modul auswählen. Kurs auswählen. Fertig. </a:t>
            </a:r>
            <a:r>
              <a:rPr lang="de-DE" dirty="0" smtClean="0">
                <a:sym typeface="Wingdings" panose="05000000000000000000" pitchFamily="2" charset="2"/>
              </a:rPr>
              <a:t></a:t>
            </a:r>
          </a:p>
          <a:p>
            <a:pPr marL="527050" lvl="1" indent="-514350">
              <a:buFont typeface="+mj-lt"/>
              <a:buAutoNum type="arabicPeriod"/>
            </a:pPr>
            <a:r>
              <a:rPr lang="de-DE" dirty="0" smtClean="0">
                <a:sym typeface="Wingdings" panose="05000000000000000000" pitchFamily="2" charset="2"/>
              </a:rPr>
              <a:t>Papierform. Anmeldungsformular ausdrucken. Unterschriften sammeln. Im Studienbüro abgeben. Fertig. </a:t>
            </a:r>
          </a:p>
          <a:p>
            <a:pPr marL="527050" lvl="1" indent="-514350">
              <a:buFont typeface="+mj-lt"/>
              <a:buAutoNum type="arabicPeriod"/>
            </a:pPr>
            <a:endParaRPr lang="de-DE" sz="1000" dirty="0">
              <a:sym typeface="Wingdings" panose="05000000000000000000" pitchFamily="2" charset="2"/>
            </a:endParaRPr>
          </a:p>
          <a:p>
            <a:pPr eaLnBrk="1" hangingPunct="1">
              <a:tabLst>
                <a:tab pos="808038" algn="l"/>
                <a:tab pos="1166813" algn="l"/>
              </a:tabLst>
            </a:pPr>
            <a:r>
              <a:rPr lang="de-DE" sz="1900" b="1" dirty="0">
                <a:solidFill>
                  <a:srgbClr val="648800"/>
                </a:solidFill>
                <a:sym typeface="Wingdings" panose="05000000000000000000" pitchFamily="2" charset="2"/>
              </a:rPr>
              <a:t>ABMELDEN VON MODULEN (KURSEN)</a:t>
            </a:r>
          </a:p>
          <a:p>
            <a:pPr marL="527050" lvl="1" indent="-514350">
              <a:buFont typeface="+mj-lt"/>
              <a:buAutoNum type="arabicPeriod"/>
            </a:pPr>
            <a:r>
              <a:rPr lang="de-DE" dirty="0" smtClean="0">
                <a:sym typeface="Wingdings" panose="05000000000000000000" pitchFamily="2" charset="2"/>
              </a:rPr>
              <a:t>Campusmanagement. Modul auswählen. Kurs auswählen. Abmelden. </a:t>
            </a:r>
          </a:p>
          <a:p>
            <a:pPr marL="527050" lvl="1" indent="-514350">
              <a:buFont typeface="+mj-lt"/>
              <a:buAutoNum type="arabicPeriod"/>
            </a:pPr>
            <a:r>
              <a:rPr lang="de-DE" dirty="0" smtClean="0">
                <a:sym typeface="Wingdings" panose="05000000000000000000" pitchFamily="2" charset="2"/>
              </a:rPr>
              <a:t>Papierform. Abmeldungsformular ausdrucken. Unterschreiben. Im Studienbüro abgeben. </a:t>
            </a:r>
          </a:p>
          <a:p>
            <a:pPr marL="527050" lvl="1" indent="-514350">
              <a:buFont typeface="+mj-lt"/>
              <a:buAutoNum type="arabicPeriod"/>
            </a:pPr>
            <a:endParaRPr lang="de-DE" sz="1000" dirty="0">
              <a:sym typeface="Wingdings" panose="05000000000000000000" pitchFamily="2" charset="2"/>
            </a:endParaRPr>
          </a:p>
          <a:p>
            <a:pPr eaLnBrk="1" hangingPunct="1">
              <a:tabLst>
                <a:tab pos="808038" algn="l"/>
                <a:tab pos="1166813" algn="l"/>
              </a:tabLst>
            </a:pPr>
            <a:r>
              <a:rPr lang="de-DE" sz="1900" b="1" dirty="0">
                <a:solidFill>
                  <a:srgbClr val="648800"/>
                </a:solidFill>
                <a:sym typeface="Wingdings" panose="05000000000000000000" pitchFamily="2" charset="2"/>
              </a:rPr>
              <a:t>UMMELDEN</a:t>
            </a:r>
          </a:p>
          <a:p>
            <a:pPr marL="527050" lvl="1" indent="-514350">
              <a:buFont typeface="+mj-lt"/>
              <a:buAutoNum type="arabicPeriod"/>
            </a:pPr>
            <a:r>
              <a:rPr lang="de-DE" dirty="0" smtClean="0">
                <a:sym typeface="Wingdings" panose="05000000000000000000" pitchFamily="2" charset="2"/>
              </a:rPr>
              <a:t>Campusmanagement. Modul/Kurs abmelden. Neues Modul wählen. Kurs wählen. Anmelden</a:t>
            </a:r>
          </a:p>
          <a:p>
            <a:pPr marL="527050" lvl="1" indent="-514350">
              <a:buFont typeface="+mj-lt"/>
              <a:buAutoNum type="arabicPeriod"/>
            </a:pPr>
            <a:r>
              <a:rPr lang="de-DE" dirty="0" smtClean="0">
                <a:sym typeface="Wingdings" panose="05000000000000000000" pitchFamily="2" charset="2"/>
              </a:rPr>
              <a:t>Papierform. Ummeldungsformular ausdrucken. Unterschreiben. Im Studienbüro abgeben. </a:t>
            </a:r>
          </a:p>
          <a:p>
            <a:pPr marL="527050" lvl="1" indent="-514350">
              <a:buFont typeface="+mj-lt"/>
              <a:buAutoNum type="arabicPeriod"/>
            </a:pPr>
            <a:endParaRPr lang="de-DE" sz="1000" dirty="0" smtClean="0">
              <a:sym typeface="Wingdings" panose="05000000000000000000" pitchFamily="2" charset="2"/>
            </a:endParaRPr>
          </a:p>
          <a:p>
            <a:pPr eaLnBrk="1" hangingPunct="1">
              <a:tabLst>
                <a:tab pos="808038" algn="l"/>
                <a:tab pos="1166813" algn="l"/>
              </a:tabLst>
            </a:pPr>
            <a:r>
              <a:rPr lang="de-DE" sz="1900" b="1" dirty="0">
                <a:solidFill>
                  <a:srgbClr val="648800"/>
                </a:solidFill>
              </a:rPr>
              <a:t>FORMULARE finden sich auf der Webseite des Instituts UND des Fachbereichs</a:t>
            </a:r>
          </a:p>
        </p:txBody>
      </p:sp>
    </p:spTree>
    <p:extLst>
      <p:ext uri="{BB962C8B-B14F-4D97-AF65-F5344CB8AC3E}">
        <p14:creationId xmlns:p14="http://schemas.microsoft.com/office/powerpoint/2010/main" val="1098925134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Module im WS 2015/2016: Einführungsphase - Sprache</a:t>
            </a:r>
            <a:endParaRPr lang="de-DE" dirty="0"/>
          </a:p>
        </p:txBody>
      </p:sp>
      <p:graphicFrame>
        <p:nvGraphicFramePr>
          <p:cNvPr id="14" name="Inhaltsplatzhalt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9632719"/>
              </p:ext>
            </p:extLst>
          </p:nvPr>
        </p:nvGraphicFramePr>
        <p:xfrm>
          <a:off x="611560" y="1052736"/>
          <a:ext cx="7776864" cy="138811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554759"/>
                <a:gridCol w="3109517"/>
                <a:gridCol w="3112588"/>
              </a:tblGrid>
              <a:tr h="299720">
                <a:tc gridSpan="3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Chinesisch – Lektüre und Übersetzung </a:t>
                      </a:r>
                      <a:endParaRPr lang="de-DE" sz="1200" b="1" dirty="0">
                        <a:solidFill>
                          <a:srgbClr val="000000"/>
                        </a:solidFill>
                        <a:effectLst/>
                        <a:latin typeface="OFGNK A+ Arial"/>
                        <a:ea typeface="SimSun"/>
                        <a:cs typeface="OFGNK A+ 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5397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dirty="0" err="1">
                          <a:effectLst/>
                        </a:rPr>
                        <a:t>Sprachpr</a:t>
                      </a:r>
                      <a:r>
                        <a:rPr lang="de-DE" sz="1000" dirty="0">
                          <a:effectLst/>
                        </a:rPr>
                        <a:t>. Übung I</a:t>
                      </a:r>
                      <a:endParaRPr lang="de-DE" sz="1200" dirty="0">
                        <a:solidFill>
                          <a:srgbClr val="000000"/>
                        </a:solidFill>
                        <a:effectLst/>
                        <a:latin typeface="OFGNK A+ Arial"/>
                        <a:ea typeface="SimSun"/>
                        <a:cs typeface="OFGNK A+ Arial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 smtClean="0"/>
                        <a:t>14156 Sprachpraktische Übung </a:t>
                      </a:r>
                      <a:br>
                        <a:rPr lang="de-DE" sz="1200" dirty="0" smtClean="0"/>
                      </a:br>
                      <a:r>
                        <a:rPr lang="de-DE" sz="1200" dirty="0" smtClean="0">
                          <a:hlinkClick r:id="rId2"/>
                        </a:rPr>
                        <a:t>MA-Sprachkurs I: Lektüre und Übersetzung Chinesisch-Deutsch</a:t>
                      </a:r>
                      <a:endParaRPr lang="de-DE" sz="1200" dirty="0">
                        <a:solidFill>
                          <a:srgbClr val="000000"/>
                        </a:solidFill>
                        <a:effectLst/>
                        <a:latin typeface="OFGNK A+ Arial"/>
                        <a:ea typeface="SimSun"/>
                        <a:cs typeface="OFGNK A+ Arial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effectLst/>
                        </a:rPr>
                        <a:t>(N.N) </a:t>
                      </a:r>
                      <a:r>
                        <a:rPr lang="de-DE" sz="1200" dirty="0">
                          <a:effectLst/>
                        </a:rPr>
                        <a:t/>
                      </a:r>
                      <a:br>
                        <a:rPr lang="de-DE" sz="1200" dirty="0">
                          <a:effectLst/>
                        </a:rPr>
                      </a:br>
                      <a:r>
                        <a:rPr lang="de-DE" sz="1200" dirty="0">
                          <a:effectLst/>
                        </a:rPr>
                        <a:t>Zeit: Mo 14:00-16:00 </a:t>
                      </a:r>
                      <a:r>
                        <a:rPr lang="de-DE" sz="1200" dirty="0" smtClean="0">
                          <a:effectLst/>
                        </a:rPr>
                        <a:t>(beginnt 7.11)</a:t>
                      </a:r>
                      <a:r>
                        <a:rPr lang="de-DE" sz="1200" dirty="0">
                          <a:effectLst/>
                        </a:rPr>
                        <a:t/>
                      </a:r>
                      <a:br>
                        <a:rPr lang="de-DE" sz="1200" dirty="0">
                          <a:effectLst/>
                        </a:rPr>
                      </a:br>
                      <a:r>
                        <a:rPr lang="de-DE" sz="1200" dirty="0">
                          <a:effectLst/>
                        </a:rPr>
                        <a:t>Ort: JK </a:t>
                      </a:r>
                      <a:r>
                        <a:rPr lang="de-DE" sz="1200" dirty="0" smtClean="0">
                          <a:effectLst/>
                        </a:rPr>
                        <a:t>29/235 Übungsraum</a:t>
                      </a:r>
                      <a:endParaRPr lang="de-DE" sz="1200" dirty="0">
                        <a:solidFill>
                          <a:srgbClr val="000000"/>
                        </a:solidFill>
                        <a:effectLst/>
                        <a:latin typeface="OFGNK A+ Arial"/>
                        <a:ea typeface="SimSun"/>
                        <a:cs typeface="OFGNK A+ Arial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dirty="0" err="1">
                          <a:effectLst/>
                        </a:rPr>
                        <a:t>Sprachpr</a:t>
                      </a:r>
                      <a:r>
                        <a:rPr lang="de-DE" sz="1000" dirty="0">
                          <a:effectLst/>
                        </a:rPr>
                        <a:t>. Übung II</a:t>
                      </a:r>
                      <a:endParaRPr lang="de-DE" sz="1200" dirty="0">
                        <a:solidFill>
                          <a:srgbClr val="000000"/>
                        </a:solidFill>
                        <a:effectLst/>
                        <a:latin typeface="OFGNK A+ Arial"/>
                        <a:ea typeface="SimSun"/>
                        <a:cs typeface="OFGNK A+ 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 </a:t>
                      </a:r>
                      <a:endParaRPr lang="de-DE" sz="10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</a:rPr>
                        <a:t>-</a:t>
                      </a:r>
                      <a:r>
                        <a:rPr lang="de-DE" sz="1000" baseline="0" dirty="0" smtClean="0">
                          <a:effectLst/>
                        </a:rPr>
                        <a:t> </a:t>
                      </a:r>
                      <a:endParaRPr lang="de-DE" sz="1200" dirty="0">
                        <a:solidFill>
                          <a:srgbClr val="000000"/>
                        </a:solidFill>
                        <a:effectLst/>
                        <a:latin typeface="OFGNK A+ Arial"/>
                        <a:ea typeface="SimSun"/>
                        <a:cs typeface="OFGNK A+ 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 </a:t>
                      </a:r>
                      <a:endParaRPr lang="de-DE" sz="10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</a:rPr>
                        <a:t>-</a:t>
                      </a:r>
                      <a:endParaRPr lang="de-DE" sz="1200" dirty="0">
                        <a:solidFill>
                          <a:srgbClr val="000000"/>
                        </a:solidFill>
                        <a:effectLst/>
                        <a:latin typeface="OFGNK A+ Arial"/>
                        <a:ea typeface="SimSun"/>
                        <a:cs typeface="OFGNK A+ 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1109554"/>
              </p:ext>
            </p:extLst>
          </p:nvPr>
        </p:nvGraphicFramePr>
        <p:xfrm>
          <a:off x="611560" y="2740888"/>
          <a:ext cx="7776864" cy="310896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554759"/>
                <a:gridCol w="3109517"/>
                <a:gridCol w="3112588"/>
              </a:tblGrid>
              <a:tr h="299720">
                <a:tc gridSpan="3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Wissenschaftssprache Chinesisch </a:t>
                      </a:r>
                      <a:endParaRPr lang="de-DE" sz="1200" dirty="0" smtClean="0">
                        <a:effectLst/>
                      </a:endParaRPr>
                    </a:p>
                    <a:p>
                      <a:endParaRPr lang="de-DE" sz="1200" dirty="0" smtClean="0"/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5397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dirty="0" err="1">
                          <a:effectLst/>
                        </a:rPr>
                        <a:t>Sprachpr</a:t>
                      </a:r>
                      <a:r>
                        <a:rPr lang="de-DE" sz="1000" dirty="0">
                          <a:effectLst/>
                        </a:rPr>
                        <a:t>. Übung I</a:t>
                      </a:r>
                      <a:endParaRPr lang="de-DE" sz="1200" dirty="0">
                        <a:solidFill>
                          <a:srgbClr val="000000"/>
                        </a:solidFill>
                        <a:effectLst/>
                        <a:latin typeface="OFGNK A+ Arial"/>
                        <a:ea typeface="SimSun"/>
                        <a:cs typeface="OFGNK A+ Arial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 smtClean="0"/>
                        <a:t>14157 Sprachpraktische Übung </a:t>
                      </a:r>
                      <a:br>
                        <a:rPr lang="de-DE" sz="1200" dirty="0" smtClean="0"/>
                      </a:br>
                      <a:r>
                        <a:rPr lang="de-DE" sz="1200" dirty="0" smtClean="0">
                          <a:hlinkClick r:id="rId3"/>
                        </a:rPr>
                        <a:t>Übungen zur Wissenschaftssprache </a:t>
                      </a:r>
                      <a:endParaRPr lang="de-DE" sz="1200" dirty="0">
                        <a:solidFill>
                          <a:srgbClr val="000000"/>
                        </a:solidFill>
                        <a:effectLst/>
                        <a:latin typeface="OFGNK A+ Arial"/>
                        <a:ea typeface="SimSun"/>
                        <a:cs typeface="OFGNK A+ 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 err="1" smtClean="0"/>
                        <a:t>Hongxia</a:t>
                      </a:r>
                      <a:r>
                        <a:rPr lang="de-DE" sz="1200" dirty="0" smtClean="0"/>
                        <a:t> Shi</a:t>
                      </a:r>
                      <a:br>
                        <a:rPr lang="de-DE" sz="1200" dirty="0" smtClean="0"/>
                      </a:br>
                      <a:r>
                        <a:rPr lang="de-DE" sz="1200" dirty="0" smtClean="0"/>
                        <a:t>Mo 16:00-18:00</a:t>
                      </a:r>
                      <a:br>
                        <a:rPr lang="de-DE" sz="1200" dirty="0" smtClean="0"/>
                      </a:br>
                      <a:r>
                        <a:rPr lang="de-DE" sz="1200" dirty="0" smtClean="0"/>
                        <a:t>Ort: JK 29/235 Übungsraum </a:t>
                      </a:r>
                      <a:endParaRPr lang="de-DE" sz="1200" dirty="0">
                        <a:solidFill>
                          <a:srgbClr val="000000"/>
                        </a:solidFill>
                        <a:effectLst/>
                        <a:latin typeface="OFGNK A+ Arial"/>
                        <a:ea typeface="SimSun"/>
                        <a:cs typeface="OFGNK A+ 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Sprachpr. Übung II</a:t>
                      </a:r>
                      <a:endParaRPr lang="de-DE" sz="1200">
                        <a:solidFill>
                          <a:srgbClr val="000000"/>
                        </a:solidFill>
                        <a:effectLst/>
                        <a:latin typeface="OFGNK A+ Arial"/>
                        <a:ea typeface="SimSun"/>
                        <a:cs typeface="OFGNK A+ 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 smtClean="0"/>
                        <a:t>14158 Sprachpraktische Übung </a:t>
                      </a:r>
                      <a:br>
                        <a:rPr lang="de-DE" sz="1200" dirty="0" smtClean="0"/>
                      </a:br>
                      <a:r>
                        <a:rPr lang="de-DE" sz="1200" dirty="0" smtClean="0">
                          <a:hlinkClick r:id="rId4"/>
                        </a:rPr>
                        <a:t>Chinesische Filme</a:t>
                      </a:r>
                      <a:endParaRPr lang="de-DE" sz="1200" dirty="0">
                        <a:solidFill>
                          <a:srgbClr val="000000"/>
                        </a:solidFill>
                        <a:effectLst/>
                        <a:latin typeface="OFGNK A+ Arial"/>
                        <a:ea typeface="SimSun"/>
                        <a:cs typeface="OFGNK A+ 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 smtClean="0"/>
                        <a:t>(</a:t>
                      </a:r>
                      <a:r>
                        <a:rPr lang="de-DE" sz="1200" dirty="0" err="1" smtClean="0"/>
                        <a:t>Jing</a:t>
                      </a:r>
                      <a:r>
                        <a:rPr lang="de-DE" sz="1200" dirty="0" smtClean="0"/>
                        <a:t> Chen) </a:t>
                      </a:r>
                      <a:br>
                        <a:rPr lang="de-DE" sz="1200" dirty="0" smtClean="0"/>
                      </a:br>
                      <a:r>
                        <a:rPr lang="de-DE" sz="1200" dirty="0" smtClean="0"/>
                        <a:t>Zeit: Do 12:00-14:00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 smtClean="0"/>
                        <a:t>Ort: KL 29/235 Übungsraum </a:t>
                      </a:r>
                      <a:endParaRPr lang="de-DE" sz="1200" dirty="0">
                        <a:solidFill>
                          <a:srgbClr val="000000"/>
                        </a:solidFill>
                        <a:effectLst/>
                        <a:latin typeface="OFGNK A+ Arial"/>
                        <a:ea typeface="SimSun"/>
                        <a:cs typeface="OFGNK A+ Arial"/>
                      </a:endParaRPr>
                    </a:p>
                  </a:txBody>
                  <a:tcPr marL="68580" marR="68580" marT="0" marB="0"/>
                </a:tc>
              </a:tr>
              <a:tr h="5397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dirty="0" err="1" smtClean="0">
                          <a:effectLst/>
                        </a:rPr>
                        <a:t>Sprachpr</a:t>
                      </a:r>
                      <a:r>
                        <a:rPr lang="de-DE" sz="1000" dirty="0" smtClean="0">
                          <a:effectLst/>
                        </a:rPr>
                        <a:t>. Übung III </a:t>
                      </a:r>
                      <a:endParaRPr lang="de-DE" sz="1200" dirty="0">
                        <a:solidFill>
                          <a:srgbClr val="000000"/>
                        </a:solidFill>
                        <a:effectLst/>
                        <a:latin typeface="OFGNK A+ Arial"/>
                        <a:ea typeface="SimSun"/>
                        <a:cs typeface="OFGNK A+ 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 smtClean="0"/>
                        <a:t>14170 Sprachpraktische Übung </a:t>
                      </a:r>
                      <a:br>
                        <a:rPr lang="de-DE" sz="1200" dirty="0" smtClean="0"/>
                      </a:br>
                      <a:r>
                        <a:rPr lang="de-DE" sz="1200" dirty="0" smtClean="0">
                          <a:hlinkClick r:id="rId5"/>
                        </a:rPr>
                        <a:t>Wissenschaftssprache Deutsch-Chinesische Beziehungen</a:t>
                      </a:r>
                      <a:endParaRPr lang="de-DE" sz="1200" dirty="0">
                        <a:solidFill>
                          <a:srgbClr val="000000"/>
                        </a:solidFill>
                        <a:effectLst/>
                        <a:latin typeface="OFGNK A+ Arial"/>
                        <a:ea typeface="SimSun"/>
                        <a:cs typeface="OFGNK A+ 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 smtClean="0"/>
                        <a:t>(</a:t>
                      </a:r>
                      <a:r>
                        <a:rPr lang="de-DE" sz="1200" dirty="0" err="1" smtClean="0"/>
                        <a:t>Hongxia</a:t>
                      </a:r>
                      <a:r>
                        <a:rPr lang="de-DE" sz="1200" dirty="0" smtClean="0"/>
                        <a:t> Shi) </a:t>
                      </a:r>
                      <a:br>
                        <a:rPr lang="de-DE" sz="1200" dirty="0" smtClean="0"/>
                      </a:br>
                      <a:r>
                        <a:rPr lang="de-DE" sz="1200" dirty="0" smtClean="0"/>
                        <a:t>Zeit: Di 14:00-16:00</a:t>
                      </a:r>
                      <a:br>
                        <a:rPr lang="de-DE" sz="1200" dirty="0" smtClean="0"/>
                      </a:br>
                      <a:r>
                        <a:rPr lang="de-DE" sz="1200" dirty="0" smtClean="0"/>
                        <a:t>Ort: JK 25/138</a:t>
                      </a:r>
                      <a:endParaRPr lang="de-DE" sz="1200" dirty="0">
                        <a:solidFill>
                          <a:srgbClr val="000000"/>
                        </a:solidFill>
                        <a:effectLst/>
                        <a:latin typeface="OFGNK A+ Arial"/>
                        <a:ea typeface="SimSun"/>
                        <a:cs typeface="OFGNK A+ Arial"/>
                      </a:endParaRPr>
                    </a:p>
                  </a:txBody>
                  <a:tcPr marL="68580" marR="68580" marT="0" marB="0"/>
                </a:tc>
              </a:tr>
              <a:tr h="5086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de-DE" sz="1000" kern="1200" dirty="0" smtClean="0">
                          <a:effectLst/>
                        </a:rPr>
                        <a:t> </a:t>
                      </a:r>
                      <a:r>
                        <a:rPr lang="de-DE" sz="1000" kern="1200" dirty="0" err="1" smtClean="0">
                          <a:effectLst/>
                        </a:rPr>
                        <a:t>Sprachpr</a:t>
                      </a:r>
                      <a:r>
                        <a:rPr lang="de-DE" sz="1000" kern="1200" dirty="0" smtClean="0">
                          <a:effectLst/>
                        </a:rPr>
                        <a:t>. Übung IV</a:t>
                      </a:r>
                      <a:endParaRPr lang="de-DE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smtClean="0"/>
                        <a:t>14180 Sprachpraktische</a:t>
                      </a:r>
                      <a:r>
                        <a:rPr lang="de-DE" sz="1200" baseline="0" dirty="0" smtClean="0"/>
                        <a:t> Übung</a:t>
                      </a:r>
                      <a:r>
                        <a:rPr lang="de-DE" sz="1200" dirty="0" smtClean="0"/>
                        <a:t> </a:t>
                      </a:r>
                      <a:br>
                        <a:rPr lang="de-DE" sz="1200" dirty="0" smtClean="0"/>
                      </a:br>
                      <a:r>
                        <a:rPr lang="de-DE" sz="1200" dirty="0" smtClean="0">
                          <a:hlinkClick r:id="rId6"/>
                        </a:rPr>
                        <a:t>Wissenschaftssprache Angewandtes Schreiben</a:t>
                      </a:r>
                      <a:endParaRPr lang="de-DE" sz="1200" dirty="0">
                        <a:solidFill>
                          <a:srgbClr val="000000"/>
                        </a:solidFill>
                        <a:effectLst/>
                        <a:latin typeface="OFGNK A+ Arial"/>
                        <a:ea typeface="SimSun"/>
                        <a:cs typeface="OFGNK A+ 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 smtClean="0"/>
                        <a:t>(</a:t>
                      </a:r>
                      <a:r>
                        <a:rPr lang="de-DE" sz="1200" dirty="0" err="1" smtClean="0"/>
                        <a:t>Hongxia</a:t>
                      </a:r>
                      <a:r>
                        <a:rPr lang="de-DE" sz="1200" dirty="0" smtClean="0"/>
                        <a:t> Shi) </a:t>
                      </a:r>
                      <a:br>
                        <a:rPr lang="de-DE" sz="1200" dirty="0" smtClean="0"/>
                      </a:br>
                      <a:r>
                        <a:rPr lang="de-DE" sz="1200" dirty="0" smtClean="0"/>
                        <a:t>Zeit: Mo 10:00-12:00</a:t>
                      </a:r>
                      <a:br>
                        <a:rPr lang="de-DE" sz="1200" dirty="0" smtClean="0"/>
                      </a:br>
                      <a:r>
                        <a:rPr lang="de-DE" sz="1200" dirty="0" smtClean="0"/>
                        <a:t>Ort: J 24/14 </a:t>
                      </a:r>
                      <a:endParaRPr lang="de-DE" sz="1200" dirty="0">
                        <a:solidFill>
                          <a:srgbClr val="000000"/>
                        </a:solidFill>
                        <a:effectLst/>
                        <a:latin typeface="OFGNK A+ Arial"/>
                        <a:ea typeface="SimSun"/>
                        <a:cs typeface="OFGNK A+ Arial"/>
                      </a:endParaRPr>
                    </a:p>
                  </a:txBody>
                  <a:tcPr marL="68580" marR="68580" marT="0" marB="0"/>
                </a:tc>
              </a:tr>
              <a:tr h="5086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de-DE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Lektürekurs</a:t>
                      </a:r>
                      <a:endParaRPr lang="de-DE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14159 Lektüre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smtClean="0">
                          <a:hlinkClick r:id="rId7"/>
                        </a:rPr>
                        <a:t>Texte aus Medien</a:t>
                      </a:r>
                      <a:endParaRPr lang="de-DE" sz="1200" dirty="0">
                        <a:solidFill>
                          <a:srgbClr val="000000"/>
                        </a:solidFill>
                        <a:effectLst/>
                        <a:latin typeface="OFGNK A+ Arial"/>
                        <a:ea typeface="SimSun"/>
                        <a:cs typeface="OFGNK A+ 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de-DE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Hongxia</a:t>
                      </a:r>
                      <a:r>
                        <a:rPr lang="de-DE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Shi)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 smtClean="0"/>
                        <a:t>Zeit: Mi 14:00-16:00</a:t>
                      </a:r>
                      <a:br>
                        <a:rPr lang="de-DE" sz="1200" dirty="0" smtClean="0"/>
                      </a:br>
                      <a:r>
                        <a:rPr lang="de-DE" sz="1200" dirty="0" smtClean="0"/>
                        <a:t>Ort: KL 29/237 Übungsraum </a:t>
                      </a:r>
                      <a:endParaRPr lang="de-DE" sz="1200" dirty="0">
                        <a:solidFill>
                          <a:srgbClr val="000000"/>
                        </a:solidFill>
                        <a:effectLst/>
                        <a:latin typeface="OFGNK A+ Arial"/>
                        <a:ea typeface="SimSun"/>
                        <a:cs typeface="OFGNK A+ 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741885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Module im WS 2015/2016: </a:t>
            </a:r>
            <a:r>
              <a:rPr lang="de-DE" dirty="0" smtClean="0"/>
              <a:t>Einführungsphase</a:t>
            </a:r>
            <a:endParaRPr lang="de-DE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3106114"/>
              </p:ext>
            </p:extLst>
          </p:nvPr>
        </p:nvGraphicFramePr>
        <p:xfrm>
          <a:off x="467544" y="1340768"/>
          <a:ext cx="7920681" cy="1559876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640227"/>
                <a:gridCol w="2640227"/>
                <a:gridCol w="2640227"/>
              </a:tblGrid>
              <a:tr h="338593">
                <a:tc gridSpan="3">
                  <a:txBody>
                    <a:bodyPr/>
                    <a:lstStyle/>
                    <a:p>
                      <a:r>
                        <a:rPr lang="de-DE" sz="1000" dirty="0" smtClean="0"/>
                        <a:t>Einführungsmodul</a:t>
                      </a:r>
                      <a:r>
                        <a:rPr lang="de-DE" sz="1000" baseline="0" dirty="0" smtClean="0"/>
                        <a:t> Geschichte Chinas</a:t>
                      </a:r>
                      <a:endParaRPr lang="de-DE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500932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Vorlesung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b="1" dirty="0" smtClean="0"/>
                        <a:t>14182</a:t>
                      </a:r>
                      <a:r>
                        <a:rPr lang="de-DE" sz="1000" dirty="0" smtClean="0"/>
                        <a:t/>
                      </a:r>
                      <a:br>
                        <a:rPr lang="de-DE" sz="1000" dirty="0" smtClean="0"/>
                      </a:br>
                      <a:r>
                        <a:rPr lang="de-DE" sz="1000" dirty="0" smtClean="0">
                          <a:hlinkClick r:id="rId2"/>
                        </a:rPr>
                        <a:t>Religionsgeschichte Chinas</a:t>
                      </a:r>
                      <a:r>
                        <a:rPr lang="de-DE" sz="1000" dirty="0" smtClean="0"/>
                        <a:t> 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(Christian Meyer)</a:t>
                      </a:r>
                    </a:p>
                    <a:p>
                      <a:r>
                        <a:rPr lang="de-DE" sz="1000" dirty="0" smtClean="0"/>
                        <a:t>Zeit: Do 10:00-12:00</a:t>
                      </a:r>
                      <a:br>
                        <a:rPr lang="de-DE" sz="1000" dirty="0" smtClean="0"/>
                      </a:br>
                      <a:r>
                        <a:rPr lang="de-DE" sz="1000" dirty="0" smtClean="0"/>
                        <a:t>Ort: KL 29/235 Übungsraum </a:t>
                      </a:r>
                      <a:endParaRPr lang="de-DE" sz="1000" dirty="0"/>
                    </a:p>
                  </a:txBody>
                  <a:tcPr/>
                </a:tc>
              </a:tr>
              <a:tr h="672643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Methodenübung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b="1" dirty="0" smtClean="0"/>
                        <a:t>14183</a:t>
                      </a:r>
                      <a:r>
                        <a:rPr lang="de-DE" sz="1000" dirty="0" smtClean="0"/>
                        <a:t/>
                      </a:r>
                      <a:br>
                        <a:rPr lang="de-DE" sz="1000" dirty="0" smtClean="0"/>
                      </a:br>
                      <a:r>
                        <a:rPr lang="de-DE" sz="1000" dirty="0" smtClean="0">
                          <a:hlinkClick r:id="rId3"/>
                        </a:rPr>
                        <a:t>Lektüre neuerer Forschungsartikel zu Religion in China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/>
                        <a:t>(Christian Meyer)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/>
                        <a:t>Zeit: Mi 12:00-14:00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/>
                        <a:t>Ort: KL 29/239 Übungsraum</a:t>
                      </a:r>
                      <a:endParaRPr lang="de-DE" sz="1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Inhaltsplatzhalt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6244809"/>
              </p:ext>
            </p:extLst>
          </p:nvPr>
        </p:nvGraphicFramePr>
        <p:xfrm>
          <a:off x="467544" y="3212976"/>
          <a:ext cx="7921377" cy="254596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640459"/>
                <a:gridCol w="2640459"/>
                <a:gridCol w="2640459"/>
              </a:tblGrid>
              <a:tr h="387318">
                <a:tc gridSpan="3">
                  <a:txBody>
                    <a:bodyPr/>
                    <a:lstStyle/>
                    <a:p>
                      <a:r>
                        <a:rPr lang="de-DE" sz="1000" dirty="0" smtClean="0"/>
                        <a:t>Einführungsmodul</a:t>
                      </a:r>
                      <a:r>
                        <a:rPr lang="de-DE" sz="1000" baseline="0" dirty="0" smtClean="0"/>
                        <a:t> Gegenwärtiges China</a:t>
                      </a:r>
                      <a:endParaRPr lang="de-DE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573019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Vorlesung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b="1" dirty="0" smtClean="0"/>
                        <a:t>14188</a:t>
                      </a:r>
                      <a:r>
                        <a:rPr lang="de-DE" sz="1000" dirty="0" smtClean="0"/>
                        <a:t/>
                      </a:r>
                      <a:br>
                        <a:rPr lang="de-DE" sz="1000" dirty="0" smtClean="0"/>
                      </a:br>
                      <a:r>
                        <a:rPr lang="de-DE" sz="1000" dirty="0" smtClean="0">
                          <a:hlinkClick r:id="rId4"/>
                        </a:rPr>
                        <a:t>Klimaforschung und Klimapolitik in China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/>
                        <a:t>(Eva Sternfeld) </a:t>
                      </a:r>
                      <a:br>
                        <a:rPr lang="de-DE" sz="1000" dirty="0" smtClean="0"/>
                      </a:br>
                      <a:r>
                        <a:rPr lang="de-DE" sz="1000" dirty="0" smtClean="0"/>
                        <a:t>Zeit: Mi 16:00-18:00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/>
                        <a:t>Ort: KL 29/239 Übungsraum </a:t>
                      </a:r>
                      <a:endParaRPr lang="de-DE" sz="1000" dirty="0"/>
                    </a:p>
                  </a:txBody>
                  <a:tcPr/>
                </a:tc>
              </a:tr>
              <a:tr h="732191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Methodenübung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b="1" dirty="0" smtClean="0"/>
                        <a:t>14189</a:t>
                      </a:r>
                    </a:p>
                    <a:p>
                      <a:r>
                        <a:rPr lang="de-DE" sz="1000" dirty="0" smtClean="0">
                          <a:hlinkClick r:id="rId5"/>
                        </a:rPr>
                        <a:t>Ernährungssicherung und Lebensmittelsicherheit – Herausforderungen für den chinesischen Nahrungsmittelsektor</a:t>
                      </a:r>
                      <a:r>
                        <a:rPr lang="de-DE" sz="1000" dirty="0" smtClean="0"/>
                        <a:t> 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/>
                        <a:t>(Eva Sternfeld) </a:t>
                      </a:r>
                      <a:br>
                        <a:rPr lang="de-DE" sz="1000" dirty="0" smtClean="0"/>
                      </a:br>
                      <a:r>
                        <a:rPr lang="de-DE" sz="1000" dirty="0" smtClean="0"/>
                        <a:t>Zeit: Do 14:00-16:00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/>
                        <a:t>Ort: KL 29/237 Übungsraum </a:t>
                      </a:r>
                      <a:endParaRPr lang="de-DE" sz="1000" dirty="0"/>
                    </a:p>
                  </a:txBody>
                  <a:tcPr/>
                </a:tc>
              </a:tr>
              <a:tr h="7321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/>
                        <a:t>Methodenübung</a:t>
                      </a:r>
                    </a:p>
                    <a:p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14190</a:t>
                      </a:r>
                    </a:p>
                    <a:p>
                      <a:r>
                        <a:rPr lang="de-DE" sz="1000" dirty="0" smtClean="0">
                          <a:hlinkClick r:id="rId6"/>
                        </a:rPr>
                        <a:t>Sozialwissenschaftliche Methoden für die Chinaforschung</a:t>
                      </a:r>
                      <a:r>
                        <a:rPr lang="de-DE" sz="1000" dirty="0" smtClean="0"/>
                        <a:t> 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/>
                        <a:t>(Catherine</a:t>
                      </a:r>
                      <a:r>
                        <a:rPr lang="de-DE" sz="1000" baseline="0" dirty="0" smtClean="0"/>
                        <a:t> Ruth-Levy)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/>
                        <a:t>Zeit: Di 16:00-18:00</a:t>
                      </a:r>
                      <a:br>
                        <a:rPr lang="de-DE" sz="1000" dirty="0" smtClean="0"/>
                      </a:br>
                      <a:r>
                        <a:rPr lang="de-DE" sz="1000" dirty="0" smtClean="0"/>
                        <a:t>Ort: 1.2001 Seminarraum </a:t>
                      </a:r>
                      <a:endParaRPr lang="de-DE" sz="1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9974721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PPT_Vorlage">
  <a:themeElements>
    <a:clrScheme name="">
      <a:dk1>
        <a:srgbClr val="333333"/>
      </a:dk1>
      <a:lt1>
        <a:srgbClr val="FFFFFF"/>
      </a:lt1>
      <a:dk2>
        <a:srgbClr val="757575"/>
      </a:dk2>
      <a:lt2>
        <a:srgbClr val="FFFFFF"/>
      </a:lt2>
      <a:accent1>
        <a:srgbClr val="BCC7F6"/>
      </a:accent1>
      <a:accent2>
        <a:srgbClr val="86B600"/>
      </a:accent2>
      <a:accent3>
        <a:srgbClr val="FFFFFF"/>
      </a:accent3>
      <a:accent4>
        <a:srgbClr val="2A2A2A"/>
      </a:accent4>
      <a:accent5>
        <a:srgbClr val="DAE0FA"/>
      </a:accent5>
      <a:accent6>
        <a:srgbClr val="79A500"/>
      </a:accent6>
      <a:hlink>
        <a:srgbClr val="003366"/>
      </a:hlink>
      <a:folHlink>
        <a:srgbClr val="CC0000"/>
      </a:folHlink>
    </a:clrScheme>
    <a:fontScheme name="PPT_Vorlage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PT_Vorlage 1">
        <a:dk1>
          <a:srgbClr val="333333"/>
        </a:dk1>
        <a:lt1>
          <a:srgbClr val="FFFFFF"/>
        </a:lt1>
        <a:dk2>
          <a:srgbClr val="969696"/>
        </a:dk2>
        <a:lt2>
          <a:srgbClr val="FFFFFF"/>
        </a:lt2>
        <a:accent1>
          <a:srgbClr val="BCC7F6"/>
        </a:accent1>
        <a:accent2>
          <a:srgbClr val="86B600"/>
        </a:accent2>
        <a:accent3>
          <a:srgbClr val="FFFFFF"/>
        </a:accent3>
        <a:accent4>
          <a:srgbClr val="2A2A2A"/>
        </a:accent4>
        <a:accent5>
          <a:srgbClr val="DAE0FA"/>
        </a:accent5>
        <a:accent6>
          <a:srgbClr val="79A500"/>
        </a:accent6>
        <a:hlink>
          <a:srgbClr val="003366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596</Words>
  <Application>Microsoft Office PowerPoint</Application>
  <PresentationFormat>Bildschirmpräsentation (4:3)</PresentationFormat>
  <Paragraphs>204</Paragraphs>
  <Slides>14</Slides>
  <Notes>6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PPT_Vorlage</vt:lpstr>
      <vt:lpstr> Masterstudiengang Chinastudien 中国研究</vt:lpstr>
      <vt:lpstr>M.A. Chinastudien: Grundsätzliches.</vt:lpstr>
      <vt:lpstr>M.A. Chinastudien: Strukturen.</vt:lpstr>
      <vt:lpstr>M.A. Chinastudien: Strukturen.</vt:lpstr>
      <vt:lpstr>M.A. Chinastudien: Strukturen.</vt:lpstr>
      <vt:lpstr>Module und Lehrveranstaltungen</vt:lpstr>
      <vt:lpstr>AN, AB- und UMMELDUNGEN </vt:lpstr>
      <vt:lpstr>Module im WS 2015/2016: Einführungsphase - Sprache</vt:lpstr>
      <vt:lpstr>Module im WS 2015/2016: Einführungsphase</vt:lpstr>
      <vt:lpstr>Musterstundenplan Wintersemester 2015/2016</vt:lpstr>
      <vt:lpstr>M.A. Chinastudien: Optionen</vt:lpstr>
      <vt:lpstr>Das Inter- und transdisziplinäre Modul</vt:lpstr>
      <vt:lpstr>(IN)OFFIZIELLE KOMMUNIKATIONSKANÄLE</vt:lpstr>
      <vt:lpstr>Abschließendes.</vt:lpstr>
    </vt:vector>
  </TitlesOfParts>
  <Company>Lunau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InFU.tage 2004 JAPANOLOGIE</dc:title>
  <dc:creator>Lunau</dc:creator>
  <cp:lastModifiedBy>Korell, Emmelie</cp:lastModifiedBy>
  <cp:revision>282</cp:revision>
  <cp:lastPrinted>2016-10-17T08:02:57Z</cp:lastPrinted>
  <dcterms:created xsi:type="dcterms:W3CDTF">2004-05-12T06:15:34Z</dcterms:created>
  <dcterms:modified xsi:type="dcterms:W3CDTF">2016-10-17T14:54:20Z</dcterms:modified>
</cp:coreProperties>
</file>